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lus Jakarta Sans ExtraBold"/>
      <p:bold r:id="rId51"/>
      <p:boldItalic r:id="rId52"/>
    </p:embeddedFont>
    <p:embeddedFont>
      <p:font typeface="Plus Jakarta Sans"/>
      <p:regular r:id="rId53"/>
      <p:bold r:id="rId54"/>
      <p:italic r:id="rId55"/>
      <p:boldItalic r:id="rId56"/>
    </p:embeddedFont>
    <p:embeddedFont>
      <p:font typeface="Montserrat"/>
      <p:regular r:id="rId57"/>
      <p:bold r:id="rId58"/>
      <p:italic r:id="rId59"/>
      <p:boldItalic r:id="rId60"/>
    </p:embeddedFont>
    <p:embeddedFont>
      <p:font typeface="Plus Jakarta Sans SemiBold"/>
      <p:regular r:id="rId61"/>
      <p:bold r:id="rId62"/>
      <p:italic r:id="rId63"/>
      <p:boldItalic r:id="rId64"/>
    </p:embeddedFont>
    <p:embeddedFont>
      <p:font typeface="Plus Jakarta Sans Medium"/>
      <p:regular r:id="rId65"/>
      <p:bold r:id="rId66"/>
      <p:italic r:id="rId67"/>
      <p:boldItalic r:id="rId68"/>
    </p:embeddedFont>
    <p:embeddedFont>
      <p:font typeface="Caveat Medium"/>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Caveat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lusJakartaSansSemiBold-bold.fntdata"/><Relationship Id="rId61" Type="http://schemas.openxmlformats.org/officeDocument/2006/relationships/font" Target="fonts/PlusJakartaSansSemiBold-regular.fntdata"/><Relationship Id="rId20" Type="http://schemas.openxmlformats.org/officeDocument/2006/relationships/slide" Target="slides/slide15.xml"/><Relationship Id="rId64" Type="http://schemas.openxmlformats.org/officeDocument/2006/relationships/font" Target="fonts/PlusJakartaSansSemiBold-boldItalic.fntdata"/><Relationship Id="rId63" Type="http://schemas.openxmlformats.org/officeDocument/2006/relationships/font" Target="fonts/PlusJakartaSansSemiBold-italic.fntdata"/><Relationship Id="rId22" Type="http://schemas.openxmlformats.org/officeDocument/2006/relationships/slide" Target="slides/slide17.xml"/><Relationship Id="rId66" Type="http://schemas.openxmlformats.org/officeDocument/2006/relationships/font" Target="fonts/PlusJakartaSansMedium-bold.fntdata"/><Relationship Id="rId21" Type="http://schemas.openxmlformats.org/officeDocument/2006/relationships/slide" Target="slides/slide16.xml"/><Relationship Id="rId65" Type="http://schemas.openxmlformats.org/officeDocument/2006/relationships/font" Target="fonts/PlusJakartaSansMedium-regular.fntdata"/><Relationship Id="rId24" Type="http://schemas.openxmlformats.org/officeDocument/2006/relationships/slide" Target="slides/slide19.xml"/><Relationship Id="rId68" Type="http://schemas.openxmlformats.org/officeDocument/2006/relationships/font" Target="fonts/PlusJakartaSansMedium-boldItalic.fntdata"/><Relationship Id="rId23" Type="http://schemas.openxmlformats.org/officeDocument/2006/relationships/slide" Target="slides/slide18.xml"/><Relationship Id="rId67" Type="http://schemas.openxmlformats.org/officeDocument/2006/relationships/font" Target="fonts/PlusJakartaSansMedium-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veat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usJakartaSansExtraBold-bold.fntdata"/><Relationship Id="rId50" Type="http://schemas.openxmlformats.org/officeDocument/2006/relationships/slide" Target="slides/slide45.xml"/><Relationship Id="rId53" Type="http://schemas.openxmlformats.org/officeDocument/2006/relationships/font" Target="fonts/PlusJakartaSans-regular.fntdata"/><Relationship Id="rId52" Type="http://schemas.openxmlformats.org/officeDocument/2006/relationships/font" Target="fonts/PlusJakartaSansExtraBold-boldItalic.fntdata"/><Relationship Id="rId11" Type="http://schemas.openxmlformats.org/officeDocument/2006/relationships/slide" Target="slides/slide6.xml"/><Relationship Id="rId55" Type="http://schemas.openxmlformats.org/officeDocument/2006/relationships/font" Target="fonts/PlusJakartaSans-italic.fntdata"/><Relationship Id="rId10" Type="http://schemas.openxmlformats.org/officeDocument/2006/relationships/slide" Target="slides/slide5.xml"/><Relationship Id="rId54" Type="http://schemas.openxmlformats.org/officeDocument/2006/relationships/font" Target="fonts/PlusJakartaSans-bold.fntdata"/><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font" Target="fonts/PlusJakartaSans-boldItalic.fntdata"/><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neonbrand?utm_source=unsplash&amp;utm_medium=referral&amp;utm_content=creditCopyText" TargetMode="External"/><Relationship Id="rId3" Type="http://schemas.openxmlformats.org/officeDocument/2006/relationships/hyperlink" Target="https://unsplash.com/@neonbrand?utm_source=unsplash&amp;utm_medium=referral&amp;utm_content=creditCopyText" TargetMode="External"/><Relationship Id="rId4" Type="http://schemas.openxmlformats.org/officeDocument/2006/relationships/hyperlink" Target="https://unsplash.com/photos/5ddH9Y2accI?utm_source=unsplash&amp;utm_medium=referral&amp;utm_content=creditCopyText" TargetMode="External"/><Relationship Id="rId5" Type="http://schemas.openxmlformats.org/officeDocument/2006/relationships/hyperlink" Target="https://unsplash.com/photos/5ddH9Y2accI?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beatriz_perez?utm_source=unsplash&amp;utm_medium=referral&amp;utm_content=creditCopyText" TargetMode="External"/><Relationship Id="rId3" Type="http://schemas.openxmlformats.org/officeDocument/2006/relationships/hyperlink" Target="https://unsplash.com/@beatriz_perez?utm_source=unsplash&amp;utm_medium=referral&amp;utm_content=creditCopyText" TargetMode="External"/><Relationship Id="rId4" Type="http://schemas.openxmlformats.org/officeDocument/2006/relationships/hyperlink" Target="https://unsplash.com/photos/XN4T2PVUUgk?utm_source=unsplash&amp;utm_medium=referral&amp;utm_content=creditCopyText" TargetMode="External"/><Relationship Id="rId5" Type="http://schemas.openxmlformats.org/officeDocument/2006/relationships/hyperlink" Target="https://unsplash.com/photos/XN4T2PVUUgk?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1f37e98fb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f37e98fb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Kenny Eliason</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0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fcbe9f772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fcbe9f772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165fc29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165fc29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406018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406018c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406018c1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406018c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199579e2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1199579e2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199579e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199579e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682b551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682b551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199579e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199579e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b682b5519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b682b5519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2a57dac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2a57dac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008ed424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2008ed424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b682b5519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b682b5519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682b551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b682b551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682b551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b682b551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682b5519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682b5519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682b5519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682b5519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682b5519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682b5519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682b5519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682b5519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b682b5519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b682b5519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b682b551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b682b551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6a1356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6a1356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08ed4240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08ed4240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6a13563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6a13563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6a135639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6a135639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6a13563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6a13563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Beatriz Pérez Moya</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0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f6a135639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6a13563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199579e2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199579e2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6a135639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6a13563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6a135639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f6a135639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f6a135639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f6a135639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69021f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69021f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69021f3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b69021f3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008ed424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008ed424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b69021f3e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b69021f3e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a20dcf47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a20dcf47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1a20dcf47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1a20dcf47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13eef7d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13eef7d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f46109f4d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f46109f4d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b5b3b8f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1b5b3b8f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008ed424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008ed424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08ed424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08ed424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08ed424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008ed424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08ed424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08ed424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37e98fbc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37e98fbc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93300" y="1884875"/>
            <a:ext cx="8520600" cy="643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b="1"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93300" y="2633000"/>
            <a:ext cx="5072400" cy="643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F8FAFF"/>
              </a:buClr>
              <a:buSzPts val="2000"/>
              <a:buNone/>
              <a:defRPr sz="2000">
                <a:solidFill>
                  <a:srgbClr val="F8FAFF"/>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 name="Shape 15"/>
        <p:cNvGrpSpPr/>
        <p:nvPr/>
      </p:nvGrpSpPr>
      <p:grpSpPr>
        <a:xfrm>
          <a:off x="0" y="0"/>
          <a:ext cx="0" cy="0"/>
          <a:chOff x="0" y="0"/>
          <a:chExt cx="0" cy="0"/>
        </a:xfrm>
      </p:grpSpPr>
      <p:sp>
        <p:nvSpPr>
          <p:cNvPr id="16" name="Google Shape;16;p3"/>
          <p:cNvSpPr txBox="1"/>
          <p:nvPr>
            <p:ph type="ctrTitle"/>
          </p:nvPr>
        </p:nvSpPr>
        <p:spPr>
          <a:xfrm>
            <a:off x="586588" y="1633350"/>
            <a:ext cx="3773700" cy="17244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rotWithShape="1">
          <a:blip r:embed="rId2">
            <a:alphaModFix/>
          </a:blip>
          <a:srcRect b="2712" l="79966" r="3232" t="91864"/>
          <a:stretch/>
        </p:blipFill>
        <p:spPr>
          <a:xfrm>
            <a:off x="683350" y="1230125"/>
            <a:ext cx="1222300" cy="278901"/>
          </a:xfrm>
          <a:prstGeom prst="rect">
            <a:avLst/>
          </a:prstGeom>
          <a:noFill/>
          <a:ln>
            <a:noFill/>
          </a:ln>
        </p:spPr>
      </p:pic>
      <p:sp>
        <p:nvSpPr>
          <p:cNvPr id="19" name="Google Shape;19;p3"/>
          <p:cNvSpPr txBox="1"/>
          <p:nvPr>
            <p:ph idx="2" type="title"/>
          </p:nvPr>
        </p:nvSpPr>
        <p:spPr>
          <a:xfrm>
            <a:off x="683350" y="471408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793300" y="2150850"/>
            <a:ext cx="7954500" cy="8418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None/>
              <a:defRPr b="1"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txBox="1"/>
          <p:nvPr>
            <p:ph idx="2" type="title"/>
          </p:nvPr>
        </p:nvSpPr>
        <p:spPr>
          <a:xfrm>
            <a:off x="793300" y="4718125"/>
            <a:ext cx="2340300" cy="3387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mp; Body">
  <p:cSld name="CUSTOM">
    <p:spTree>
      <p:nvGrpSpPr>
        <p:cNvPr id="24" name="Shape 24"/>
        <p:cNvGrpSpPr/>
        <p:nvPr/>
      </p:nvGrpSpPr>
      <p:grpSpPr>
        <a:xfrm>
          <a:off x="0" y="0"/>
          <a:ext cx="0" cy="0"/>
          <a:chOff x="0" y="0"/>
          <a:chExt cx="0" cy="0"/>
        </a:xfrm>
      </p:grpSpPr>
      <p:sp>
        <p:nvSpPr>
          <p:cNvPr id="25" name="Google Shape;25;p5"/>
          <p:cNvSpPr txBox="1"/>
          <p:nvPr>
            <p:ph type="title"/>
          </p:nvPr>
        </p:nvSpPr>
        <p:spPr>
          <a:xfrm>
            <a:off x="793325" y="551900"/>
            <a:ext cx="4076700" cy="4002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3" type="title"/>
          </p:nvPr>
        </p:nvSpPr>
        <p:spPr>
          <a:xfrm>
            <a:off x="793325" y="469003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mp; Body 1">
  <p:cSld name="CUSTOM_1">
    <p:spTree>
      <p:nvGrpSpPr>
        <p:cNvPr id="28" name="Shape 28"/>
        <p:cNvGrpSpPr/>
        <p:nvPr/>
      </p:nvGrpSpPr>
      <p:grpSpPr>
        <a:xfrm>
          <a:off x="0" y="0"/>
          <a:ext cx="0" cy="0"/>
          <a:chOff x="0" y="0"/>
          <a:chExt cx="0" cy="0"/>
        </a:xfrm>
      </p:grpSpPr>
      <p:sp>
        <p:nvSpPr>
          <p:cNvPr id="29" name="Google Shape;29;p6"/>
          <p:cNvSpPr txBox="1"/>
          <p:nvPr>
            <p:ph type="title"/>
          </p:nvPr>
        </p:nvSpPr>
        <p:spPr>
          <a:xfrm>
            <a:off x="793325" y="551900"/>
            <a:ext cx="4076700" cy="4002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3" type="title"/>
          </p:nvPr>
        </p:nvSpPr>
        <p:spPr>
          <a:xfrm>
            <a:off x="793325" y="469003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15155B"/>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75154" r="0" t="0"/>
          <a:stretch/>
        </p:blipFill>
        <p:spPr>
          <a:xfrm>
            <a:off x="7336475" y="0"/>
            <a:ext cx="1807525" cy="5143499"/>
          </a:xfrm>
          <a:prstGeom prst="rect">
            <a:avLst/>
          </a:prstGeom>
          <a:noFill/>
          <a:ln>
            <a:noFill/>
          </a:ln>
        </p:spPr>
      </p:pic>
      <p:pic>
        <p:nvPicPr>
          <p:cNvPr id="7" name="Google Shape;7;p1"/>
          <p:cNvPicPr preferRelativeResize="0"/>
          <p:nvPr/>
        </p:nvPicPr>
        <p:blipFill rotWithShape="1">
          <a:blip r:embed="rId1">
            <a:alphaModFix/>
          </a:blip>
          <a:srcRect b="0" l="0" r="80571" t="0"/>
          <a:stretch/>
        </p:blipFill>
        <p:spPr>
          <a:xfrm>
            <a:off x="-2" y="0"/>
            <a:ext cx="1413475" cy="5143499"/>
          </a:xfrm>
          <a:prstGeom prst="rect">
            <a:avLst/>
          </a:prstGeom>
          <a:noFill/>
          <a:ln>
            <a:noFill/>
          </a:ln>
        </p:spPr>
      </p:pic>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lus Jakarta Sans"/>
              <a:buNone/>
              <a:defRPr sz="2800">
                <a:solidFill>
                  <a:schemeClr val="dk1"/>
                </a:solidFill>
                <a:latin typeface="Plus Jakarta Sans"/>
                <a:ea typeface="Plus Jakarta Sans"/>
                <a:cs typeface="Plus Jakarta Sans"/>
                <a:sym typeface="Plus Jakarta Sans"/>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9" name="Google Shape;9;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Plus Jakarta Sans"/>
              <a:buChar char="●"/>
              <a:defRPr sz="1800">
                <a:solidFill>
                  <a:schemeClr val="lt2"/>
                </a:solidFill>
                <a:latin typeface="Plus Jakarta Sans"/>
                <a:ea typeface="Plus Jakarta Sans"/>
                <a:cs typeface="Plus Jakarta Sans"/>
                <a:sym typeface="Plus Jakarta Sans"/>
              </a:defRPr>
            </a:lvl1pPr>
            <a:lvl2pPr indent="-317500" lvl="1" marL="9144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2pPr>
            <a:lvl3pPr indent="-317500" lvl="2" marL="13716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3pPr>
            <a:lvl4pPr indent="-317500" lvl="3" marL="18288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4pPr>
            <a:lvl5pPr indent="-317500" lvl="4" marL="22860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5pPr>
            <a:lvl6pPr indent="-317500" lvl="5" marL="27432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6pPr>
            <a:lvl7pPr indent="-317500" lvl="6" marL="32004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7pPr>
            <a:lvl8pPr indent="-317500" lvl="7" marL="36576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8pPr>
            <a:lvl9pPr indent="-317500" lvl="8" marL="41148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9pPr>
          </a:lstStyle>
          <a:p/>
        </p:txBody>
      </p:sp>
      <p:sp>
        <p:nvSpPr>
          <p:cNvPr id="10" name="Google Shape;10;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iscord.gg/yCrB7tfbhg" TargetMode="External"/><Relationship Id="rId4" Type="http://schemas.openxmlformats.org/officeDocument/2006/relationships/hyperlink" Target="https://discord.gg/yCrB7tfbhg"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sig1.co/replit-6in6" TargetMode="External"/><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www.youtube.com/watch?v=wKBu_dEaF9E" TargetMode="External"/><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discord.gg/yCrB7tfbhg" TargetMode="External"/><Relationship Id="rId4" Type="http://schemas.openxmlformats.org/officeDocument/2006/relationships/image" Target="../media/image26.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forms.gle/FJzRxgVw7fS2DMPY9" TargetMode="Externa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replit.com/@sigmaschooltech/bmi-v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bmi-v2.sigmaschooltech.repl.co" TargetMode="External"/><Relationship Id="rId4" Type="http://schemas.openxmlformats.org/officeDocument/2006/relationships/hyperlink" Target="http://drive.google.com/file/d/1DNPXOdz2x3mk4_iBbJm7aY4j5y5kCg9u/view" TargetMode="External"/><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8"/>
          <p:cNvSpPr txBox="1"/>
          <p:nvPr>
            <p:ph type="ctrTitle"/>
          </p:nvPr>
        </p:nvSpPr>
        <p:spPr>
          <a:xfrm>
            <a:off x="586600" y="1633350"/>
            <a:ext cx="41163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Day 4: </a:t>
            </a:r>
            <a:endParaRPr/>
          </a:p>
          <a:p>
            <a:pPr indent="0" lvl="0" marL="0" rtl="0" algn="l">
              <a:spcBef>
                <a:spcPts val="0"/>
              </a:spcBef>
              <a:spcAft>
                <a:spcPts val="0"/>
              </a:spcAft>
              <a:buNone/>
            </a:pPr>
            <a:r>
              <a:rPr lang="en-GB"/>
              <a:t>Better BMI</a:t>
            </a:r>
            <a:endParaRPr/>
          </a:p>
        </p:txBody>
      </p:sp>
      <p:sp>
        <p:nvSpPr>
          <p:cNvPr id="39" name="Google Shape;39;p8"/>
          <p:cNvSpPr txBox="1"/>
          <p:nvPr>
            <p:ph idx="2"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pic>
        <p:nvPicPr>
          <p:cNvPr id="40" name="Google Shape;40;p8"/>
          <p:cNvPicPr preferRelativeResize="0"/>
          <p:nvPr/>
        </p:nvPicPr>
        <p:blipFill rotWithShape="1">
          <a:blip r:embed="rId3">
            <a:alphaModFix/>
          </a:blip>
          <a:srcRect b="0" l="16666" r="16666" t="0"/>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Need help?</a:t>
            </a:r>
            <a:endParaRPr/>
          </a:p>
        </p:txBody>
      </p:sp>
      <p:sp>
        <p:nvSpPr>
          <p:cNvPr id="168" name="Google Shape;168;p17"/>
          <p:cNvSpPr txBox="1"/>
          <p:nvPr>
            <p:ph idx="2" type="title"/>
          </p:nvPr>
        </p:nvSpPr>
        <p:spPr>
          <a:xfrm>
            <a:off x="793325" y="1548200"/>
            <a:ext cx="3605100" cy="233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are happy to help with any issues, things you don’t understand in our Discord channel </a:t>
            </a:r>
            <a:r>
              <a:rPr lang="en-GB" u="sng">
                <a:solidFill>
                  <a:schemeClr val="hlink"/>
                </a:solidFill>
                <a:hlinkClick r:id="rId3"/>
              </a:rPr>
              <a:t>here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our full link:</a:t>
            </a:r>
            <a:endParaRPr/>
          </a:p>
          <a:p>
            <a:pPr indent="0" lvl="0" marL="0" rtl="0" algn="l">
              <a:spcBef>
                <a:spcPts val="0"/>
              </a:spcBef>
              <a:spcAft>
                <a:spcPts val="0"/>
              </a:spcAft>
              <a:buNone/>
            </a:pPr>
            <a:r>
              <a:rPr lang="en-GB" u="sng">
                <a:solidFill>
                  <a:schemeClr val="hlink"/>
                </a:solidFill>
                <a:hlinkClick r:id="rId4"/>
              </a:rPr>
              <a:t>https://discord.gg/yCrB7tfbhg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in discord, add your </a:t>
            </a:r>
            <a:r>
              <a:rPr lang="en-GB"/>
              <a:t>questions</a:t>
            </a:r>
            <a:r>
              <a:rPr lang="en-GB"/>
              <a:t> in our help channels.</a:t>
            </a:r>
            <a:endParaRPr/>
          </a:p>
          <a:p>
            <a:pPr indent="0" lvl="0" marL="0" rtl="0" algn="l">
              <a:spcBef>
                <a:spcPts val="0"/>
              </a:spcBef>
              <a:spcAft>
                <a:spcPts val="0"/>
              </a:spcAft>
              <a:buNone/>
            </a:pPr>
            <a:r>
              <a:t/>
            </a:r>
            <a:endParaRPr/>
          </a:p>
        </p:txBody>
      </p:sp>
      <p:sp>
        <p:nvSpPr>
          <p:cNvPr id="169" name="Google Shape;169;p17"/>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17"/>
          <p:cNvPicPr preferRelativeResize="0"/>
          <p:nvPr/>
        </p:nvPicPr>
        <p:blipFill>
          <a:blip r:embed="rId5">
            <a:alphaModFix/>
          </a:blip>
          <a:stretch>
            <a:fillRect/>
          </a:stretch>
        </p:blipFill>
        <p:spPr>
          <a:xfrm>
            <a:off x="5504800" y="1695075"/>
            <a:ext cx="2700682" cy="233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8"/>
          <p:cNvPicPr preferRelativeResize="0"/>
          <p:nvPr/>
        </p:nvPicPr>
        <p:blipFill>
          <a:blip r:embed="rId3">
            <a:alphaModFix/>
          </a:blip>
          <a:stretch>
            <a:fillRect/>
          </a:stretch>
        </p:blipFill>
        <p:spPr>
          <a:xfrm>
            <a:off x="2900675" y="1551375"/>
            <a:ext cx="5167617" cy="3377449"/>
          </a:xfrm>
          <a:prstGeom prst="rect">
            <a:avLst/>
          </a:prstGeom>
          <a:noFill/>
          <a:ln>
            <a:noFill/>
          </a:ln>
        </p:spPr>
      </p:pic>
      <p:sp>
        <p:nvSpPr>
          <p:cNvPr id="176" name="Google Shape;176;p18"/>
          <p:cNvSpPr txBox="1"/>
          <p:nvPr/>
        </p:nvSpPr>
        <p:spPr>
          <a:xfrm>
            <a:off x="692250" y="629950"/>
            <a:ext cx="478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Plus Jakarta Sans"/>
                <a:ea typeface="Plus Jakarta Sans"/>
                <a:cs typeface="Plus Jakarta Sans"/>
                <a:sym typeface="Plus Jakarta Sans"/>
              </a:rPr>
              <a:t>Go to our team dashboard: </a:t>
            </a:r>
            <a:r>
              <a:rPr lang="en-GB" u="sng">
                <a:solidFill>
                  <a:srgbClr val="4DD0E1"/>
                </a:solidFill>
                <a:latin typeface="Plus Jakarta Sans"/>
                <a:ea typeface="Plus Jakarta Sans"/>
                <a:cs typeface="Plus Jakarta Sans"/>
                <a:sym typeface="Plus Jakarta Sans"/>
                <a:hlinkClick r:id="rId4">
                  <a:extLst>
                    <a:ext uri="{A12FA001-AC4F-418D-AE19-62706E023703}">
                      <ahyp:hlinkClr val="tx"/>
                    </a:ext>
                  </a:extLst>
                </a:hlinkClick>
              </a:rPr>
              <a:t>https://sig1.co/replit-6in6</a:t>
            </a:r>
            <a:endParaRPr>
              <a:solidFill>
                <a:srgbClr val="FFFFFF"/>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solidFill>
                <a:srgbClr val="FFFFFF"/>
              </a:solidFill>
              <a:latin typeface="Plus Jakarta Sans"/>
              <a:ea typeface="Plus Jakarta Sans"/>
              <a:cs typeface="Plus Jakarta Sans"/>
              <a:sym typeface="Plus Jakarta Sans"/>
            </a:endParaRPr>
          </a:p>
          <a:p>
            <a:pPr indent="0" lvl="0" marL="0" rtl="0" algn="l">
              <a:spcBef>
                <a:spcPts val="0"/>
              </a:spcBef>
              <a:spcAft>
                <a:spcPts val="0"/>
              </a:spcAft>
              <a:buNone/>
            </a:pPr>
            <a:r>
              <a:rPr lang="en-GB">
                <a:solidFill>
                  <a:srgbClr val="FFFFFF"/>
                </a:solidFill>
                <a:latin typeface="Plus Jakarta Sans"/>
                <a:ea typeface="Plus Jakarta Sans"/>
                <a:cs typeface="Plus Jakarta Sans"/>
                <a:sym typeface="Plus Jakarta Sans"/>
              </a:rPr>
              <a:t>You can click on </a:t>
            </a:r>
            <a:r>
              <a:rPr b="1" lang="en-GB">
                <a:solidFill>
                  <a:srgbClr val="FFFFFF"/>
                </a:solidFill>
                <a:latin typeface="Plus Jakarta Sans"/>
                <a:ea typeface="Plus Jakarta Sans"/>
                <a:cs typeface="Plus Jakarta Sans"/>
                <a:sym typeface="Plus Jakarta Sans"/>
              </a:rPr>
              <a:t>Day 4 - Better BMI</a:t>
            </a:r>
            <a:endParaRPr>
              <a:solidFill>
                <a:srgbClr val="FFFFFF"/>
              </a:solidFill>
              <a:latin typeface="Plus Jakarta Sans"/>
              <a:ea typeface="Plus Jakarta Sans"/>
              <a:cs typeface="Plus Jakarta Sans"/>
              <a:sym typeface="Plus Jakarta Sans"/>
            </a:endParaRPr>
          </a:p>
        </p:txBody>
      </p:sp>
      <p:pic>
        <p:nvPicPr>
          <p:cNvPr id="177" name="Google Shape;177;p18"/>
          <p:cNvPicPr preferRelativeResize="0"/>
          <p:nvPr/>
        </p:nvPicPr>
        <p:blipFill>
          <a:blip r:embed="rId5">
            <a:alphaModFix/>
          </a:blip>
          <a:stretch>
            <a:fillRect/>
          </a:stretch>
        </p:blipFill>
        <p:spPr>
          <a:xfrm rot="-1559825">
            <a:off x="7296444" y="3408604"/>
            <a:ext cx="461612" cy="4841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It will bring you to a new replit page.</a:t>
            </a:r>
            <a:endParaRPr sz="1800">
              <a:latin typeface="Plus Jakarta Sans Medium"/>
              <a:ea typeface="Plus Jakarta Sans Medium"/>
              <a:cs typeface="Plus Jakarta Sans Medium"/>
              <a:sym typeface="Plus Jakarta Sans Medium"/>
            </a:endParaRPr>
          </a:p>
        </p:txBody>
      </p:sp>
      <p:pic>
        <p:nvPicPr>
          <p:cNvPr id="183" name="Google Shape;183;p19"/>
          <p:cNvPicPr preferRelativeResize="0"/>
          <p:nvPr/>
        </p:nvPicPr>
        <p:blipFill>
          <a:blip r:embed="rId3">
            <a:alphaModFix/>
          </a:blip>
          <a:stretch>
            <a:fillRect/>
          </a:stretch>
        </p:blipFill>
        <p:spPr>
          <a:xfrm>
            <a:off x="152400" y="925850"/>
            <a:ext cx="8839198" cy="3876480"/>
          </a:xfrm>
          <a:prstGeom prst="rect">
            <a:avLst/>
          </a:prstGeom>
          <a:noFill/>
          <a:ln>
            <a:noFill/>
          </a:ln>
        </p:spPr>
      </p:pic>
      <p:pic>
        <p:nvPicPr>
          <p:cNvPr id="184" name="Google Shape;184;p19"/>
          <p:cNvPicPr preferRelativeResize="0"/>
          <p:nvPr/>
        </p:nvPicPr>
        <p:blipFill rotWithShape="1">
          <a:blip r:embed="rId3">
            <a:alphaModFix/>
          </a:blip>
          <a:srcRect b="94359" l="26267" r="70175" t="1923"/>
          <a:stretch/>
        </p:blipFill>
        <p:spPr>
          <a:xfrm>
            <a:off x="1355874" y="982525"/>
            <a:ext cx="314400" cy="14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Let’s breakdown the design</a:t>
            </a:r>
            <a:endParaRPr/>
          </a:p>
        </p:txBody>
      </p:sp>
      <p:pic>
        <p:nvPicPr>
          <p:cNvPr id="190" name="Google Shape;190;p20"/>
          <p:cNvPicPr preferRelativeResize="0"/>
          <p:nvPr/>
        </p:nvPicPr>
        <p:blipFill>
          <a:blip r:embed="rId3">
            <a:alphaModFix/>
          </a:blip>
          <a:stretch>
            <a:fillRect/>
          </a:stretch>
        </p:blipFill>
        <p:spPr>
          <a:xfrm>
            <a:off x="5022425" y="152400"/>
            <a:ext cx="3687748" cy="4838701"/>
          </a:xfrm>
          <a:prstGeom prst="rect">
            <a:avLst/>
          </a:prstGeom>
          <a:noFill/>
          <a:ln>
            <a:noFill/>
          </a:ln>
        </p:spPr>
      </p:pic>
      <p:sp>
        <p:nvSpPr>
          <p:cNvPr id="191" name="Google Shape;191;p20"/>
          <p:cNvSpPr txBox="1"/>
          <p:nvPr>
            <p:ph idx="2" type="title"/>
          </p:nvPr>
        </p:nvSpPr>
        <p:spPr>
          <a:xfrm>
            <a:off x="5430825" y="1613700"/>
            <a:ext cx="765600" cy="4002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Labels</a:t>
            </a:r>
            <a:endParaRPr>
              <a:solidFill>
                <a:schemeClr val="dk2"/>
              </a:solidFill>
            </a:endParaRPr>
          </a:p>
        </p:txBody>
      </p:sp>
      <p:sp>
        <p:nvSpPr>
          <p:cNvPr id="192" name="Google Shape;192;p20"/>
          <p:cNvSpPr txBox="1"/>
          <p:nvPr>
            <p:ph idx="2" type="title"/>
          </p:nvPr>
        </p:nvSpPr>
        <p:spPr>
          <a:xfrm>
            <a:off x="7795575" y="1428600"/>
            <a:ext cx="822900" cy="5853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rPr>
              <a:t>Text inputs</a:t>
            </a:r>
            <a:endParaRPr>
              <a:solidFill>
                <a:schemeClr val="dk2"/>
              </a:solidFill>
            </a:endParaRPr>
          </a:p>
        </p:txBody>
      </p:sp>
      <p:sp>
        <p:nvSpPr>
          <p:cNvPr id="193" name="Google Shape;193;p20"/>
          <p:cNvSpPr txBox="1"/>
          <p:nvPr>
            <p:ph idx="2" type="title"/>
          </p:nvPr>
        </p:nvSpPr>
        <p:spPr>
          <a:xfrm>
            <a:off x="6226700" y="4564725"/>
            <a:ext cx="12792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rPr>
              <a:t>Paragraph</a:t>
            </a:r>
            <a:endParaRPr>
              <a:solidFill>
                <a:schemeClr val="dk2"/>
              </a:solidFill>
            </a:endParaRPr>
          </a:p>
        </p:txBody>
      </p:sp>
      <p:sp>
        <p:nvSpPr>
          <p:cNvPr id="194" name="Google Shape;194;p20"/>
          <p:cNvSpPr/>
          <p:nvPr/>
        </p:nvSpPr>
        <p:spPr>
          <a:xfrm>
            <a:off x="6101525" y="4140750"/>
            <a:ext cx="1594800" cy="36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2" type="title"/>
          </p:nvPr>
        </p:nvSpPr>
        <p:spPr>
          <a:xfrm>
            <a:off x="793325" y="1548200"/>
            <a:ext cx="3605100" cy="298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have labels, which are text that are placed beside the text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have a paragraph that shows what your BMI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for labels and text inputs, they need to be in a container called a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Form is a way to collect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update the code to make it look like the design!</a:t>
            </a:r>
            <a:endParaRPr/>
          </a:p>
        </p:txBody>
      </p:sp>
      <p:sp>
        <p:nvSpPr>
          <p:cNvPr id="196" name="Google Shape;196;p20"/>
          <p:cNvSpPr/>
          <p:nvPr/>
        </p:nvSpPr>
        <p:spPr>
          <a:xfrm>
            <a:off x="5715150" y="2225800"/>
            <a:ext cx="2447100" cy="13506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5857425" y="2323000"/>
            <a:ext cx="731700" cy="117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6623025" y="2323000"/>
            <a:ext cx="1387800" cy="1220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txBox="1"/>
          <p:nvPr>
            <p:ph idx="2" type="title"/>
          </p:nvPr>
        </p:nvSpPr>
        <p:spPr>
          <a:xfrm>
            <a:off x="5461100" y="945175"/>
            <a:ext cx="765600" cy="400200"/>
          </a:xfrm>
          <a:prstGeom prst="rect">
            <a:avLst/>
          </a:prstGeom>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Form</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idx="4294967295" type="title"/>
          </p:nvPr>
        </p:nvSpPr>
        <p:spPr>
          <a:xfrm>
            <a:off x="1383025" y="217600"/>
            <a:ext cx="68979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index.html, update the code to this.</a:t>
            </a:r>
            <a:endParaRPr sz="1800">
              <a:latin typeface="Plus Jakarta Sans Medium"/>
              <a:ea typeface="Plus Jakarta Sans Medium"/>
              <a:cs typeface="Plus Jakarta Sans Medium"/>
              <a:sym typeface="Plus Jakarta Sans Medium"/>
            </a:endParaRPr>
          </a:p>
        </p:txBody>
      </p:sp>
      <p:pic>
        <p:nvPicPr>
          <p:cNvPr id="205" name="Google Shape;205;p21"/>
          <p:cNvPicPr preferRelativeResize="0"/>
          <p:nvPr/>
        </p:nvPicPr>
        <p:blipFill>
          <a:blip r:embed="rId3">
            <a:alphaModFix/>
          </a:blip>
          <a:stretch>
            <a:fillRect/>
          </a:stretch>
        </p:blipFill>
        <p:spPr>
          <a:xfrm>
            <a:off x="2444263" y="781750"/>
            <a:ext cx="4255478" cy="3993199"/>
          </a:xfrm>
          <a:prstGeom prst="rect">
            <a:avLst/>
          </a:prstGeom>
          <a:noFill/>
          <a:ln>
            <a:noFill/>
          </a:ln>
        </p:spPr>
      </p:pic>
      <p:sp>
        <p:nvSpPr>
          <p:cNvPr id="206" name="Google Shape;206;p21"/>
          <p:cNvSpPr/>
          <p:nvPr/>
        </p:nvSpPr>
        <p:spPr>
          <a:xfrm>
            <a:off x="2596400" y="1804500"/>
            <a:ext cx="3272400" cy="218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2596400" y="4165900"/>
            <a:ext cx="1471200" cy="19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idx="4294967295" type="title"/>
          </p:nvPr>
        </p:nvSpPr>
        <p:spPr>
          <a:xfrm>
            <a:off x="610100" y="2189175"/>
            <a:ext cx="47742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style.css, update the code as well.</a:t>
            </a:r>
            <a:endParaRPr sz="1800">
              <a:latin typeface="Plus Jakarta Sans Medium"/>
              <a:ea typeface="Plus Jakarta Sans Medium"/>
              <a:cs typeface="Plus Jakarta Sans Medium"/>
              <a:sym typeface="Plus Jakarta Sans Medium"/>
            </a:endParaRPr>
          </a:p>
        </p:txBody>
      </p:sp>
      <p:pic>
        <p:nvPicPr>
          <p:cNvPr id="213" name="Google Shape;213;p22"/>
          <p:cNvPicPr preferRelativeResize="0"/>
          <p:nvPr/>
        </p:nvPicPr>
        <p:blipFill>
          <a:blip r:embed="rId3">
            <a:alphaModFix/>
          </a:blip>
          <a:stretch>
            <a:fillRect/>
          </a:stretch>
        </p:blipFill>
        <p:spPr>
          <a:xfrm>
            <a:off x="5687175" y="198725"/>
            <a:ext cx="2467750" cy="4746026"/>
          </a:xfrm>
          <a:prstGeom prst="rect">
            <a:avLst/>
          </a:prstGeom>
          <a:noFill/>
          <a:ln>
            <a:noFill/>
          </a:ln>
        </p:spPr>
      </p:pic>
      <p:sp>
        <p:nvSpPr>
          <p:cNvPr id="214" name="Google Shape;214;p22"/>
          <p:cNvSpPr/>
          <p:nvPr/>
        </p:nvSpPr>
        <p:spPr>
          <a:xfrm>
            <a:off x="5714275" y="1210025"/>
            <a:ext cx="1484400" cy="153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5714275" y="4414800"/>
            <a:ext cx="1071600" cy="46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4294967295" type="title"/>
          </p:nvPr>
        </p:nvSpPr>
        <p:spPr>
          <a:xfrm>
            <a:off x="610100" y="2189175"/>
            <a:ext cx="42042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Run the code. It should look like this.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Let’s break it down</a:t>
            </a:r>
            <a:endParaRPr sz="1800">
              <a:latin typeface="Plus Jakarta Sans Medium"/>
              <a:ea typeface="Plus Jakarta Sans Medium"/>
              <a:cs typeface="Plus Jakarta Sans Medium"/>
              <a:sym typeface="Plus Jakarta Sans Medium"/>
            </a:endParaRPr>
          </a:p>
        </p:txBody>
      </p:sp>
      <p:pic>
        <p:nvPicPr>
          <p:cNvPr id="221" name="Google Shape;221;p23"/>
          <p:cNvPicPr preferRelativeResize="0"/>
          <p:nvPr/>
        </p:nvPicPr>
        <p:blipFill>
          <a:blip r:embed="rId3">
            <a:alphaModFix/>
          </a:blip>
          <a:stretch>
            <a:fillRect/>
          </a:stretch>
        </p:blipFill>
        <p:spPr>
          <a:xfrm>
            <a:off x="5281250" y="316575"/>
            <a:ext cx="3454899" cy="44448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4"/>
          <p:cNvPicPr preferRelativeResize="0"/>
          <p:nvPr/>
        </p:nvPicPr>
        <p:blipFill>
          <a:blip r:embed="rId3">
            <a:alphaModFix/>
          </a:blip>
          <a:stretch>
            <a:fillRect/>
          </a:stretch>
        </p:blipFill>
        <p:spPr>
          <a:xfrm>
            <a:off x="4499938" y="784750"/>
            <a:ext cx="4255478" cy="3993199"/>
          </a:xfrm>
          <a:prstGeom prst="rect">
            <a:avLst/>
          </a:prstGeom>
          <a:noFill/>
          <a:ln>
            <a:noFill/>
          </a:ln>
        </p:spPr>
      </p:pic>
      <p:sp>
        <p:nvSpPr>
          <p:cNvPr id="227" name="Google Shape;227;p24"/>
          <p:cNvSpPr txBox="1"/>
          <p:nvPr>
            <p:ph type="title"/>
          </p:nvPr>
        </p:nvSpPr>
        <p:spPr>
          <a:xfrm>
            <a:off x="793325" y="945175"/>
            <a:ext cx="45795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&lt;form&gt;</a:t>
            </a:r>
            <a:endParaRPr/>
          </a:p>
        </p:txBody>
      </p:sp>
      <p:sp>
        <p:nvSpPr>
          <p:cNvPr id="228" name="Google Shape;228;p24"/>
          <p:cNvSpPr txBox="1"/>
          <p:nvPr>
            <p:ph idx="2" type="title"/>
          </p:nvPr>
        </p:nvSpPr>
        <p:spPr>
          <a:xfrm>
            <a:off x="793325" y="1548200"/>
            <a:ext cx="36051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The form is a way to show the start and end of the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Usually, we put in label and inputs.</a:t>
            </a:r>
            <a:endParaRPr/>
          </a:p>
        </p:txBody>
      </p:sp>
      <p:sp>
        <p:nvSpPr>
          <p:cNvPr id="229" name="Google Shape;229;p24"/>
          <p:cNvSpPr/>
          <p:nvPr/>
        </p:nvSpPr>
        <p:spPr>
          <a:xfrm>
            <a:off x="4659700" y="1807850"/>
            <a:ext cx="449400" cy="1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4659700" y="3800825"/>
            <a:ext cx="547800" cy="1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24"/>
          <p:cNvCxnSpPr>
            <a:stCxn id="229" idx="3"/>
            <a:endCxn id="230" idx="3"/>
          </p:cNvCxnSpPr>
          <p:nvPr/>
        </p:nvCxnSpPr>
        <p:spPr>
          <a:xfrm>
            <a:off x="5109100" y="1889750"/>
            <a:ext cx="98400" cy="1992900"/>
          </a:xfrm>
          <a:prstGeom prst="bentConnector3">
            <a:avLst>
              <a:gd fmla="val 2849060" name="adj1"/>
            </a:avLst>
          </a:prstGeom>
          <a:noFill/>
          <a:ln cap="flat" cmpd="sng" w="9525">
            <a:solidFill>
              <a:srgbClr val="FF0000"/>
            </a:solidFill>
            <a:prstDash val="solid"/>
            <a:round/>
            <a:headEnd len="med" w="med" type="none"/>
            <a:tailEnd len="med" w="med" type="none"/>
          </a:ln>
        </p:spPr>
      </p:cxnSp>
      <p:cxnSp>
        <p:nvCxnSpPr>
          <p:cNvPr id="232" name="Google Shape;232;p24"/>
          <p:cNvCxnSpPr>
            <a:stCxn id="229" idx="1"/>
            <a:endCxn id="230" idx="1"/>
          </p:cNvCxnSpPr>
          <p:nvPr/>
        </p:nvCxnSpPr>
        <p:spPr>
          <a:xfrm>
            <a:off x="4659700" y="1889750"/>
            <a:ext cx="0" cy="1992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5"/>
          <p:cNvPicPr preferRelativeResize="0"/>
          <p:nvPr/>
        </p:nvPicPr>
        <p:blipFill rotWithShape="1">
          <a:blip r:embed="rId3">
            <a:alphaModFix/>
          </a:blip>
          <a:srcRect b="61420" l="5079" r="20115" t="29557"/>
          <a:stretch/>
        </p:blipFill>
        <p:spPr>
          <a:xfrm>
            <a:off x="793325" y="1554975"/>
            <a:ext cx="4607610" cy="521424"/>
          </a:xfrm>
          <a:prstGeom prst="rect">
            <a:avLst/>
          </a:prstGeom>
          <a:noFill/>
          <a:ln>
            <a:noFill/>
          </a:ln>
        </p:spPr>
      </p:pic>
      <p:sp>
        <p:nvSpPr>
          <p:cNvPr id="238" name="Google Shape;238;p25"/>
          <p:cNvSpPr txBox="1"/>
          <p:nvPr>
            <p:ph type="title"/>
          </p:nvPr>
        </p:nvSpPr>
        <p:spPr>
          <a:xfrm>
            <a:off x="793325" y="945175"/>
            <a:ext cx="14142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&lt;label&gt;</a:t>
            </a:r>
            <a:endParaRPr/>
          </a:p>
        </p:txBody>
      </p:sp>
      <p:sp>
        <p:nvSpPr>
          <p:cNvPr id="239" name="Google Shape;239;p25"/>
          <p:cNvSpPr txBox="1"/>
          <p:nvPr>
            <p:ph idx="2" type="title"/>
          </p:nvPr>
        </p:nvSpPr>
        <p:spPr>
          <a:xfrm>
            <a:off x="793325" y="2192500"/>
            <a:ext cx="36051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The label is usually paired with an input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for attribute, with value </a:t>
            </a:r>
            <a:r>
              <a:rPr b="1" lang="en-GB"/>
              <a:t>firstName</a:t>
            </a:r>
            <a:r>
              <a:rPr lang="en-GB"/>
              <a:t> is usually the same with the input id </a:t>
            </a:r>
            <a:r>
              <a:rPr b="1" lang="en-GB"/>
              <a:t>firstName</a:t>
            </a:r>
            <a:r>
              <a:rPr lang="en-GB"/>
              <a:t> as well.</a:t>
            </a:r>
            <a:endParaRPr/>
          </a:p>
        </p:txBody>
      </p:sp>
      <p:sp>
        <p:nvSpPr>
          <p:cNvPr id="240" name="Google Shape;240;p25"/>
          <p:cNvSpPr/>
          <p:nvPr/>
        </p:nvSpPr>
        <p:spPr>
          <a:xfrm>
            <a:off x="1558925" y="1594275"/>
            <a:ext cx="16047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5"/>
          <p:cNvPicPr preferRelativeResize="0"/>
          <p:nvPr/>
        </p:nvPicPr>
        <p:blipFill rotWithShape="1">
          <a:blip r:embed="rId4">
            <a:alphaModFix/>
          </a:blip>
          <a:srcRect b="36093" l="0" r="0" t="51256"/>
          <a:stretch/>
        </p:blipFill>
        <p:spPr>
          <a:xfrm>
            <a:off x="5281250" y="2594901"/>
            <a:ext cx="3454899" cy="562274"/>
          </a:xfrm>
          <a:prstGeom prst="rect">
            <a:avLst/>
          </a:prstGeom>
          <a:noFill/>
          <a:ln>
            <a:noFill/>
          </a:ln>
        </p:spPr>
      </p:pic>
      <p:sp>
        <p:nvSpPr>
          <p:cNvPr id="242" name="Google Shape;242;p25"/>
          <p:cNvSpPr/>
          <p:nvPr/>
        </p:nvSpPr>
        <p:spPr>
          <a:xfrm>
            <a:off x="5816525" y="2756950"/>
            <a:ext cx="805800" cy="23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2946175" y="1858025"/>
            <a:ext cx="15210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6"/>
          <p:cNvPicPr preferRelativeResize="0"/>
          <p:nvPr/>
        </p:nvPicPr>
        <p:blipFill rotWithShape="1">
          <a:blip r:embed="rId3">
            <a:alphaModFix/>
          </a:blip>
          <a:srcRect b="61420" l="5079" r="20115" t="29557"/>
          <a:stretch/>
        </p:blipFill>
        <p:spPr>
          <a:xfrm>
            <a:off x="793325" y="1554975"/>
            <a:ext cx="4607610" cy="521424"/>
          </a:xfrm>
          <a:prstGeom prst="rect">
            <a:avLst/>
          </a:prstGeom>
          <a:noFill/>
          <a:ln>
            <a:noFill/>
          </a:ln>
        </p:spPr>
      </p:pic>
      <p:sp>
        <p:nvSpPr>
          <p:cNvPr id="249" name="Google Shape;249;p26"/>
          <p:cNvSpPr txBox="1"/>
          <p:nvPr>
            <p:ph type="title"/>
          </p:nvPr>
        </p:nvSpPr>
        <p:spPr>
          <a:xfrm>
            <a:off x="793325" y="945175"/>
            <a:ext cx="30702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&lt;label&gt; purpose</a:t>
            </a:r>
            <a:endParaRPr/>
          </a:p>
        </p:txBody>
      </p:sp>
      <p:sp>
        <p:nvSpPr>
          <p:cNvPr id="250" name="Google Shape;250;p26"/>
          <p:cNvSpPr txBox="1"/>
          <p:nvPr>
            <p:ph idx="2" type="title"/>
          </p:nvPr>
        </p:nvSpPr>
        <p:spPr>
          <a:xfrm>
            <a:off x="793325" y="2192500"/>
            <a:ext cx="3605100" cy="126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allows screen readers and other assistive technologies to know what the label is for and makes the form more accessible for users who may not be able to see the form.</a:t>
            </a:r>
            <a:endParaRPr/>
          </a:p>
        </p:txBody>
      </p:sp>
      <p:sp>
        <p:nvSpPr>
          <p:cNvPr id="251" name="Google Shape;251;p26"/>
          <p:cNvSpPr/>
          <p:nvPr/>
        </p:nvSpPr>
        <p:spPr>
          <a:xfrm>
            <a:off x="1558925" y="1594275"/>
            <a:ext cx="16047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6"/>
          <p:cNvPicPr preferRelativeResize="0"/>
          <p:nvPr/>
        </p:nvPicPr>
        <p:blipFill rotWithShape="1">
          <a:blip r:embed="rId4">
            <a:alphaModFix/>
          </a:blip>
          <a:srcRect b="36093" l="0" r="0" t="51256"/>
          <a:stretch/>
        </p:blipFill>
        <p:spPr>
          <a:xfrm>
            <a:off x="5281250" y="2594901"/>
            <a:ext cx="3454899" cy="562274"/>
          </a:xfrm>
          <a:prstGeom prst="rect">
            <a:avLst/>
          </a:prstGeom>
          <a:noFill/>
          <a:ln>
            <a:noFill/>
          </a:ln>
        </p:spPr>
      </p:pic>
      <p:sp>
        <p:nvSpPr>
          <p:cNvPr id="253" name="Google Shape;253;p26"/>
          <p:cNvSpPr/>
          <p:nvPr/>
        </p:nvSpPr>
        <p:spPr>
          <a:xfrm>
            <a:off x="5816525" y="2756950"/>
            <a:ext cx="805800" cy="23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2946175" y="1858025"/>
            <a:ext cx="15210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grpSp>
        <p:nvGrpSpPr>
          <p:cNvPr id="45" name="Google Shape;45;p9"/>
          <p:cNvGrpSpPr/>
          <p:nvPr/>
        </p:nvGrpSpPr>
        <p:grpSpPr>
          <a:xfrm>
            <a:off x="1510200" y="1729675"/>
            <a:ext cx="6519600" cy="1937400"/>
            <a:chOff x="1490550" y="1611675"/>
            <a:chExt cx="6519600" cy="1937400"/>
          </a:xfrm>
        </p:grpSpPr>
        <p:sp>
          <p:nvSpPr>
            <p:cNvPr id="46" name="Google Shape;46;p9"/>
            <p:cNvSpPr/>
            <p:nvPr/>
          </p:nvSpPr>
          <p:spPr>
            <a:xfrm>
              <a:off x="1490550" y="1611675"/>
              <a:ext cx="6519600" cy="1937400"/>
            </a:xfrm>
            <a:prstGeom prst="roundRect">
              <a:avLst>
                <a:gd fmla="val 6911"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Roadmap to Software Dev</a:t>
              </a:r>
              <a:endParaRPr sz="2420">
                <a:solidFill>
                  <a:schemeClr val="lt1"/>
                </a:solidFill>
                <a:latin typeface="Plus Jakarta Sans ExtraBold"/>
                <a:ea typeface="Plus Jakarta Sans ExtraBold"/>
                <a:cs typeface="Plus Jakarta Sans ExtraBold"/>
                <a:sym typeface="Plus Jakarta Sans ExtraBold"/>
              </a:endParaRPr>
            </a:p>
          </p:txBody>
        </p:sp>
        <p:sp>
          <p:nvSpPr>
            <p:cNvPr id="48" name="Google Shape;48;p9"/>
            <p:cNvSpPr txBox="1"/>
            <p:nvPr/>
          </p:nvSpPr>
          <p:spPr>
            <a:xfrm>
              <a:off x="1698975" y="1983050"/>
              <a:ext cx="12354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0 (30 mins):</a:t>
              </a:r>
              <a:endParaRPr b="1" sz="920">
                <a:solidFill>
                  <a:schemeClr val="lt1"/>
                </a:solidFill>
                <a:latin typeface="Plus Jakarta Sans"/>
                <a:ea typeface="Plus Jakarta Sans"/>
                <a:cs typeface="Plus Jakarta Sans"/>
                <a:sym typeface="Plus Jakarta Sans"/>
              </a:endParaRPr>
            </a:p>
          </p:txBody>
        </p:sp>
        <p:pic>
          <p:nvPicPr>
            <p:cNvPr id="49" name="Google Shape;49;p9"/>
            <p:cNvPicPr preferRelativeResize="0"/>
            <p:nvPr/>
          </p:nvPicPr>
          <p:blipFill>
            <a:blip r:embed="rId3">
              <a:alphaModFix/>
            </a:blip>
            <a:stretch>
              <a:fillRect/>
            </a:stretch>
          </p:blipFill>
          <p:spPr>
            <a:xfrm>
              <a:off x="4419575" y="2311438"/>
              <a:ext cx="205800" cy="205800"/>
            </a:xfrm>
            <a:prstGeom prst="rect">
              <a:avLst/>
            </a:prstGeom>
            <a:noFill/>
            <a:ln>
              <a:noFill/>
            </a:ln>
          </p:spPr>
        </p:pic>
        <p:sp>
          <p:nvSpPr>
            <p:cNvPr id="50" name="Google Shape;50;p9"/>
            <p:cNvSpPr txBox="1"/>
            <p:nvPr/>
          </p:nvSpPr>
          <p:spPr>
            <a:xfrm>
              <a:off x="4690575" y="2228038"/>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the pros of being software dev</a:t>
              </a:r>
              <a:endParaRPr sz="1020">
                <a:solidFill>
                  <a:schemeClr val="lt1"/>
                </a:solidFill>
                <a:latin typeface="Plus Jakarta Sans Medium"/>
                <a:ea typeface="Plus Jakarta Sans Medium"/>
                <a:cs typeface="Plus Jakarta Sans Medium"/>
                <a:sym typeface="Plus Jakarta Sans Medium"/>
              </a:endParaRPr>
            </a:p>
          </p:txBody>
        </p:sp>
        <p:pic>
          <p:nvPicPr>
            <p:cNvPr id="51" name="Google Shape;51;p9"/>
            <p:cNvPicPr preferRelativeResize="0"/>
            <p:nvPr/>
          </p:nvPicPr>
          <p:blipFill>
            <a:blip r:embed="rId3">
              <a:alphaModFix/>
            </a:blip>
            <a:stretch>
              <a:fillRect/>
            </a:stretch>
          </p:blipFill>
          <p:spPr>
            <a:xfrm>
              <a:off x="4419575" y="2643513"/>
              <a:ext cx="205800" cy="205800"/>
            </a:xfrm>
            <a:prstGeom prst="rect">
              <a:avLst/>
            </a:prstGeom>
            <a:noFill/>
            <a:ln>
              <a:noFill/>
            </a:ln>
          </p:spPr>
        </p:pic>
        <p:sp>
          <p:nvSpPr>
            <p:cNvPr id="52" name="Google Shape;52;p9"/>
            <p:cNvSpPr txBox="1"/>
            <p:nvPr/>
          </p:nvSpPr>
          <p:spPr>
            <a:xfrm>
              <a:off x="4690575" y="2560113"/>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the step by step to be software dev</a:t>
              </a:r>
              <a:endParaRPr sz="1020">
                <a:solidFill>
                  <a:schemeClr val="lt1"/>
                </a:solidFill>
                <a:latin typeface="Plus Jakarta Sans Medium"/>
                <a:ea typeface="Plus Jakarta Sans Medium"/>
                <a:cs typeface="Plus Jakarta Sans Medium"/>
                <a:sym typeface="Plus Jakarta Sans Medium"/>
              </a:endParaRPr>
            </a:p>
          </p:txBody>
        </p:sp>
      </p:grpSp>
      <p:sp>
        <p:nvSpPr>
          <p:cNvPr id="53" name="Google Shape;53;p9"/>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You have done this!</a:t>
            </a:r>
            <a:endParaRPr>
              <a:solidFill>
                <a:srgbClr val="F8FAFF"/>
              </a:solidFill>
              <a:latin typeface="Caveat Medium"/>
              <a:ea typeface="Caveat Medium"/>
              <a:cs typeface="Caveat Medium"/>
              <a:sym typeface="Caveat Medium"/>
            </a:endParaRPr>
          </a:p>
        </p:txBody>
      </p:sp>
      <p:sp>
        <p:nvSpPr>
          <p:cNvPr id="54" name="Google Shape;54;p9"/>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793325" y="945175"/>
            <a:ext cx="14142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&lt;input&gt;</a:t>
            </a:r>
            <a:endParaRPr/>
          </a:p>
        </p:txBody>
      </p:sp>
      <p:sp>
        <p:nvSpPr>
          <p:cNvPr id="260" name="Google Shape;260;p27"/>
          <p:cNvSpPr txBox="1"/>
          <p:nvPr>
            <p:ph idx="2" type="title"/>
          </p:nvPr>
        </p:nvSpPr>
        <p:spPr>
          <a:xfrm>
            <a:off x="793325" y="2192500"/>
            <a:ext cx="3605100" cy="255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It is a text box for users to add their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type attribute of the &lt;input&gt; tag is set to "text" to create a simple text box.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id attribute is used to identify the input field for styling or JavaScript purposes.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Later we will go dive deep on the id attribute.  What about number input?</a:t>
            </a:r>
            <a:endParaRPr/>
          </a:p>
        </p:txBody>
      </p:sp>
      <p:pic>
        <p:nvPicPr>
          <p:cNvPr id="261" name="Google Shape;261;p27"/>
          <p:cNvPicPr preferRelativeResize="0"/>
          <p:nvPr/>
        </p:nvPicPr>
        <p:blipFill rotWithShape="1">
          <a:blip r:embed="rId3">
            <a:alphaModFix/>
          </a:blip>
          <a:srcRect b="36093" l="0" r="0" t="51256"/>
          <a:stretch/>
        </p:blipFill>
        <p:spPr>
          <a:xfrm>
            <a:off x="5281250" y="2594901"/>
            <a:ext cx="3454899" cy="562274"/>
          </a:xfrm>
          <a:prstGeom prst="rect">
            <a:avLst/>
          </a:prstGeom>
          <a:noFill/>
          <a:ln>
            <a:noFill/>
          </a:ln>
        </p:spPr>
      </p:pic>
      <p:sp>
        <p:nvSpPr>
          <p:cNvPr id="262" name="Google Shape;262;p27"/>
          <p:cNvSpPr/>
          <p:nvPr/>
        </p:nvSpPr>
        <p:spPr>
          <a:xfrm>
            <a:off x="6635275" y="2645575"/>
            <a:ext cx="1506600" cy="45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7"/>
          <p:cNvPicPr preferRelativeResize="0"/>
          <p:nvPr/>
        </p:nvPicPr>
        <p:blipFill rotWithShape="1">
          <a:blip r:embed="rId4">
            <a:alphaModFix/>
          </a:blip>
          <a:srcRect b="61420" l="5079" r="20115" t="29557"/>
          <a:stretch/>
        </p:blipFill>
        <p:spPr>
          <a:xfrm>
            <a:off x="793325" y="1554975"/>
            <a:ext cx="4607610" cy="521424"/>
          </a:xfrm>
          <a:prstGeom prst="rect">
            <a:avLst/>
          </a:prstGeom>
          <a:noFill/>
          <a:ln>
            <a:noFill/>
          </a:ln>
        </p:spPr>
      </p:pic>
      <p:sp>
        <p:nvSpPr>
          <p:cNvPr id="264" name="Google Shape;264;p27"/>
          <p:cNvSpPr/>
          <p:nvPr/>
        </p:nvSpPr>
        <p:spPr>
          <a:xfrm>
            <a:off x="903925" y="1858025"/>
            <a:ext cx="37992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8"/>
          <p:cNvPicPr preferRelativeResize="0"/>
          <p:nvPr/>
        </p:nvPicPr>
        <p:blipFill>
          <a:blip r:embed="rId3">
            <a:alphaModFix/>
          </a:blip>
          <a:stretch>
            <a:fillRect/>
          </a:stretch>
        </p:blipFill>
        <p:spPr>
          <a:xfrm>
            <a:off x="5230625" y="2552825"/>
            <a:ext cx="3476625" cy="638175"/>
          </a:xfrm>
          <a:prstGeom prst="rect">
            <a:avLst/>
          </a:prstGeom>
          <a:noFill/>
          <a:ln>
            <a:noFill/>
          </a:ln>
        </p:spPr>
      </p:pic>
      <p:sp>
        <p:nvSpPr>
          <p:cNvPr id="270" name="Google Shape;270;p28"/>
          <p:cNvSpPr txBox="1"/>
          <p:nvPr>
            <p:ph type="title"/>
          </p:nvPr>
        </p:nvSpPr>
        <p:spPr>
          <a:xfrm>
            <a:off x="793325" y="945175"/>
            <a:ext cx="40602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&lt;input type=”number”&gt;</a:t>
            </a:r>
            <a:endParaRPr/>
          </a:p>
        </p:txBody>
      </p:sp>
      <p:sp>
        <p:nvSpPr>
          <p:cNvPr id="271" name="Google Shape;271;p28"/>
          <p:cNvSpPr txBox="1"/>
          <p:nvPr>
            <p:ph idx="2" type="title"/>
          </p:nvPr>
        </p:nvSpPr>
        <p:spPr>
          <a:xfrm>
            <a:off x="793325" y="2192500"/>
            <a:ext cx="36051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basically filters your input to take in only numbers</a:t>
            </a:r>
            <a:endParaRPr/>
          </a:p>
        </p:txBody>
      </p:sp>
      <p:sp>
        <p:nvSpPr>
          <p:cNvPr id="272" name="Google Shape;272;p28"/>
          <p:cNvSpPr/>
          <p:nvPr/>
        </p:nvSpPr>
        <p:spPr>
          <a:xfrm>
            <a:off x="6464975" y="2571750"/>
            <a:ext cx="2187900" cy="58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8"/>
          <p:cNvPicPr preferRelativeResize="0"/>
          <p:nvPr/>
        </p:nvPicPr>
        <p:blipFill rotWithShape="1">
          <a:blip r:embed="rId4">
            <a:alphaModFix/>
          </a:blip>
          <a:srcRect b="47594" l="6350" r="18843" t="43384"/>
          <a:stretch/>
        </p:blipFill>
        <p:spPr>
          <a:xfrm>
            <a:off x="793325" y="1554975"/>
            <a:ext cx="4607610" cy="521424"/>
          </a:xfrm>
          <a:prstGeom prst="rect">
            <a:avLst/>
          </a:prstGeom>
          <a:noFill/>
          <a:ln>
            <a:noFill/>
          </a:ln>
        </p:spPr>
      </p:pic>
      <p:sp>
        <p:nvSpPr>
          <p:cNvPr id="274" name="Google Shape;274;p28"/>
          <p:cNvSpPr/>
          <p:nvPr/>
        </p:nvSpPr>
        <p:spPr>
          <a:xfrm>
            <a:off x="903925" y="1858025"/>
            <a:ext cx="3799200" cy="2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ph type="title"/>
          </p:nvPr>
        </p:nvSpPr>
        <p:spPr>
          <a:xfrm>
            <a:off x="793325" y="945175"/>
            <a:ext cx="11061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&lt;br&gt;</a:t>
            </a:r>
            <a:endParaRPr/>
          </a:p>
        </p:txBody>
      </p:sp>
      <p:sp>
        <p:nvSpPr>
          <p:cNvPr id="280" name="Google Shape;280;p29"/>
          <p:cNvSpPr txBox="1"/>
          <p:nvPr>
            <p:ph idx="2" type="title"/>
          </p:nvPr>
        </p:nvSpPr>
        <p:spPr>
          <a:xfrm>
            <a:off x="793325" y="1548200"/>
            <a:ext cx="36051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Short for break.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definitely need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Anyway, it adds a line break or a blank line into the text of a web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an example without a break.</a:t>
            </a:r>
            <a:endParaRPr/>
          </a:p>
        </p:txBody>
      </p:sp>
      <p:pic>
        <p:nvPicPr>
          <p:cNvPr id="281" name="Google Shape;281;p29"/>
          <p:cNvPicPr preferRelativeResize="0"/>
          <p:nvPr/>
        </p:nvPicPr>
        <p:blipFill>
          <a:blip r:embed="rId3">
            <a:alphaModFix/>
          </a:blip>
          <a:stretch>
            <a:fillRect/>
          </a:stretch>
        </p:blipFill>
        <p:spPr>
          <a:xfrm>
            <a:off x="4499938" y="784750"/>
            <a:ext cx="4255478" cy="3993199"/>
          </a:xfrm>
          <a:prstGeom prst="rect">
            <a:avLst/>
          </a:prstGeom>
          <a:noFill/>
          <a:ln>
            <a:noFill/>
          </a:ln>
        </p:spPr>
      </p:pic>
      <p:sp>
        <p:nvSpPr>
          <p:cNvPr id="282" name="Google Shape;282;p29"/>
          <p:cNvSpPr/>
          <p:nvPr/>
        </p:nvSpPr>
        <p:spPr>
          <a:xfrm>
            <a:off x="4777600" y="2344950"/>
            <a:ext cx="377400" cy="1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4777600" y="2890375"/>
            <a:ext cx="377400" cy="1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4777600" y="3435800"/>
            <a:ext cx="377400" cy="35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793325" y="945175"/>
            <a:ext cx="23901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Without break</a:t>
            </a:r>
            <a:endParaRPr/>
          </a:p>
        </p:txBody>
      </p:sp>
      <p:pic>
        <p:nvPicPr>
          <p:cNvPr id="290" name="Google Shape;290;p30"/>
          <p:cNvPicPr preferRelativeResize="0"/>
          <p:nvPr/>
        </p:nvPicPr>
        <p:blipFill>
          <a:blip r:embed="rId3">
            <a:alphaModFix/>
          </a:blip>
          <a:stretch>
            <a:fillRect/>
          </a:stretch>
        </p:blipFill>
        <p:spPr>
          <a:xfrm>
            <a:off x="1965615" y="1599975"/>
            <a:ext cx="5212776" cy="2428375"/>
          </a:xfrm>
          <a:prstGeom prst="rect">
            <a:avLst/>
          </a:prstGeom>
          <a:noFill/>
          <a:ln>
            <a:noFill/>
          </a:ln>
        </p:spPr>
      </p:pic>
      <p:sp>
        <p:nvSpPr>
          <p:cNvPr id="291" name="Google Shape;291;p30"/>
          <p:cNvSpPr/>
          <p:nvPr/>
        </p:nvSpPr>
        <p:spPr>
          <a:xfrm>
            <a:off x="2102600" y="3259750"/>
            <a:ext cx="4951800" cy="31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793325" y="945175"/>
            <a:ext cx="23901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With break</a:t>
            </a:r>
            <a:endParaRPr/>
          </a:p>
        </p:txBody>
      </p:sp>
      <p:pic>
        <p:nvPicPr>
          <p:cNvPr id="297" name="Google Shape;297;p31"/>
          <p:cNvPicPr preferRelativeResize="0"/>
          <p:nvPr/>
        </p:nvPicPr>
        <p:blipFill>
          <a:blip r:embed="rId3">
            <a:alphaModFix/>
          </a:blip>
          <a:stretch>
            <a:fillRect/>
          </a:stretch>
        </p:blipFill>
        <p:spPr>
          <a:xfrm>
            <a:off x="3386350" y="449050"/>
            <a:ext cx="5351549" cy="3529450"/>
          </a:xfrm>
          <a:prstGeom prst="rect">
            <a:avLst/>
          </a:prstGeom>
          <a:noFill/>
          <a:ln>
            <a:noFill/>
          </a:ln>
        </p:spPr>
      </p:pic>
      <p:sp>
        <p:nvSpPr>
          <p:cNvPr id="298" name="Google Shape;298;p31"/>
          <p:cNvSpPr/>
          <p:nvPr/>
        </p:nvSpPr>
        <p:spPr>
          <a:xfrm>
            <a:off x="5128775" y="2128800"/>
            <a:ext cx="1873200" cy="104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idx="4294967295" type="title"/>
          </p:nvPr>
        </p:nvSpPr>
        <p:spPr>
          <a:xfrm>
            <a:off x="610100" y="2189175"/>
            <a:ext cx="47742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Now, let’s explain the css part. </a:t>
            </a:r>
            <a:endParaRPr sz="1800">
              <a:latin typeface="Plus Jakarta Sans Medium"/>
              <a:ea typeface="Plus Jakarta Sans Medium"/>
              <a:cs typeface="Plus Jakarta Sans Medium"/>
              <a:sym typeface="Plus Jakarta Sans Medium"/>
            </a:endParaRPr>
          </a:p>
        </p:txBody>
      </p:sp>
      <p:pic>
        <p:nvPicPr>
          <p:cNvPr id="304" name="Google Shape;304;p32"/>
          <p:cNvPicPr preferRelativeResize="0"/>
          <p:nvPr/>
        </p:nvPicPr>
        <p:blipFill>
          <a:blip r:embed="rId3">
            <a:alphaModFix/>
          </a:blip>
          <a:stretch>
            <a:fillRect/>
          </a:stretch>
        </p:blipFill>
        <p:spPr>
          <a:xfrm>
            <a:off x="5687175" y="198725"/>
            <a:ext cx="2467750" cy="4746026"/>
          </a:xfrm>
          <a:prstGeom prst="rect">
            <a:avLst/>
          </a:prstGeom>
          <a:noFill/>
          <a:ln>
            <a:noFill/>
          </a:ln>
        </p:spPr>
      </p:pic>
      <p:sp>
        <p:nvSpPr>
          <p:cNvPr id="305" name="Google Shape;305;p32"/>
          <p:cNvSpPr/>
          <p:nvPr/>
        </p:nvSpPr>
        <p:spPr>
          <a:xfrm>
            <a:off x="5714275" y="1210025"/>
            <a:ext cx="1484400" cy="153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5714275" y="4414800"/>
            <a:ext cx="1071600" cy="46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793325" y="945175"/>
            <a:ext cx="29076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font-size</a:t>
            </a:r>
            <a:endParaRPr/>
          </a:p>
        </p:txBody>
      </p:sp>
      <p:sp>
        <p:nvSpPr>
          <p:cNvPr id="312" name="Google Shape;312;p33"/>
          <p:cNvSpPr txBox="1"/>
          <p:nvPr>
            <p:ph idx="2" type="title"/>
          </p:nvPr>
        </p:nvSpPr>
        <p:spPr>
          <a:xfrm>
            <a:off x="793325" y="1548200"/>
            <a:ext cx="3605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Controls the size of your text</a:t>
            </a:r>
            <a:endParaRPr/>
          </a:p>
        </p:txBody>
      </p:sp>
      <p:pic>
        <p:nvPicPr>
          <p:cNvPr id="313" name="Google Shape;313;p33"/>
          <p:cNvPicPr preferRelativeResize="0"/>
          <p:nvPr/>
        </p:nvPicPr>
        <p:blipFill rotWithShape="1">
          <a:blip r:embed="rId3">
            <a:alphaModFix/>
          </a:blip>
          <a:srcRect b="45730" l="0" r="0" t="21285"/>
          <a:stretch/>
        </p:blipFill>
        <p:spPr>
          <a:xfrm>
            <a:off x="5300750" y="1668438"/>
            <a:ext cx="3606354" cy="2287774"/>
          </a:xfrm>
          <a:prstGeom prst="rect">
            <a:avLst/>
          </a:prstGeom>
          <a:noFill/>
          <a:ln>
            <a:noFill/>
          </a:ln>
        </p:spPr>
      </p:pic>
      <p:sp>
        <p:nvSpPr>
          <p:cNvPr id="314" name="Google Shape;314;p33"/>
          <p:cNvSpPr/>
          <p:nvPr/>
        </p:nvSpPr>
        <p:spPr>
          <a:xfrm>
            <a:off x="5471925" y="1938850"/>
            <a:ext cx="13401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type="title"/>
          </p:nvPr>
        </p:nvSpPr>
        <p:spPr>
          <a:xfrm>
            <a:off x="793325" y="945175"/>
            <a:ext cx="29076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margin</a:t>
            </a:r>
            <a:endParaRPr/>
          </a:p>
        </p:txBody>
      </p:sp>
      <p:sp>
        <p:nvSpPr>
          <p:cNvPr id="320" name="Google Shape;320;p34"/>
          <p:cNvSpPr txBox="1"/>
          <p:nvPr>
            <p:ph idx="2" type="title"/>
          </p:nvPr>
        </p:nvSpPr>
        <p:spPr>
          <a:xfrm>
            <a:off x="793325" y="1548200"/>
            <a:ext cx="3605100" cy="40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Adds space outside of your element</a:t>
            </a:r>
            <a:endParaRPr/>
          </a:p>
        </p:txBody>
      </p:sp>
      <p:pic>
        <p:nvPicPr>
          <p:cNvPr id="321" name="Google Shape;321;p34"/>
          <p:cNvPicPr preferRelativeResize="0"/>
          <p:nvPr/>
        </p:nvPicPr>
        <p:blipFill rotWithShape="1">
          <a:blip r:embed="rId3">
            <a:alphaModFix/>
          </a:blip>
          <a:srcRect b="45730" l="0" r="0" t="21285"/>
          <a:stretch/>
        </p:blipFill>
        <p:spPr>
          <a:xfrm>
            <a:off x="5300750" y="1668438"/>
            <a:ext cx="3606354" cy="2287774"/>
          </a:xfrm>
          <a:prstGeom prst="rect">
            <a:avLst/>
          </a:prstGeom>
          <a:noFill/>
          <a:ln>
            <a:noFill/>
          </a:ln>
        </p:spPr>
      </p:pic>
      <p:sp>
        <p:nvSpPr>
          <p:cNvPr id="322" name="Google Shape;322;p34"/>
          <p:cNvSpPr/>
          <p:nvPr/>
        </p:nvSpPr>
        <p:spPr>
          <a:xfrm>
            <a:off x="5465375" y="2921375"/>
            <a:ext cx="16809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793325" y="945175"/>
            <a:ext cx="29076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#result</a:t>
            </a:r>
            <a:endParaRPr/>
          </a:p>
        </p:txBody>
      </p:sp>
      <p:sp>
        <p:nvSpPr>
          <p:cNvPr id="328" name="Google Shape;328;p35"/>
          <p:cNvSpPr txBox="1"/>
          <p:nvPr>
            <p:ph idx="2" type="title"/>
          </p:nvPr>
        </p:nvSpPr>
        <p:spPr>
          <a:xfrm>
            <a:off x="793325" y="1548200"/>
            <a:ext cx="3605100" cy="212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Nope, it’s not for social 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is to refer to a specific element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id is usually to differentiate from one element to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Therefore, to style an paragraph with id result, you use # in CSS</a:t>
            </a:r>
            <a:endParaRPr/>
          </a:p>
        </p:txBody>
      </p:sp>
      <p:pic>
        <p:nvPicPr>
          <p:cNvPr id="329" name="Google Shape;329;p35"/>
          <p:cNvPicPr preferRelativeResize="0"/>
          <p:nvPr/>
        </p:nvPicPr>
        <p:blipFill rotWithShape="1">
          <a:blip r:embed="rId3">
            <a:alphaModFix/>
          </a:blip>
          <a:srcRect b="1129" l="0" r="55726" t="89048"/>
          <a:stretch/>
        </p:blipFill>
        <p:spPr>
          <a:xfrm>
            <a:off x="5706700" y="1742350"/>
            <a:ext cx="2118700" cy="903899"/>
          </a:xfrm>
          <a:prstGeom prst="rect">
            <a:avLst/>
          </a:prstGeom>
          <a:noFill/>
          <a:ln>
            <a:noFill/>
          </a:ln>
        </p:spPr>
      </p:pic>
      <p:pic>
        <p:nvPicPr>
          <p:cNvPr id="330" name="Google Shape;330;p35"/>
          <p:cNvPicPr preferRelativeResize="0"/>
          <p:nvPr/>
        </p:nvPicPr>
        <p:blipFill rotWithShape="1">
          <a:blip r:embed="rId4">
            <a:alphaModFix/>
          </a:blip>
          <a:srcRect b="10410" l="3389" r="62437" t="84669"/>
          <a:stretch/>
        </p:blipFill>
        <p:spPr>
          <a:xfrm>
            <a:off x="5706700" y="945175"/>
            <a:ext cx="2651475" cy="358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idx="4294967295" type="title"/>
          </p:nvPr>
        </p:nvSpPr>
        <p:spPr>
          <a:xfrm>
            <a:off x="610100" y="2189175"/>
            <a:ext cx="42042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We are still showing dialogs when we click on the button, let’s change it!</a:t>
            </a:r>
            <a:endParaRPr sz="1800">
              <a:latin typeface="Plus Jakarta Sans Medium"/>
              <a:ea typeface="Plus Jakarta Sans Medium"/>
              <a:cs typeface="Plus Jakarta Sans Medium"/>
              <a:sym typeface="Plus Jakarta Sans Medium"/>
            </a:endParaRPr>
          </a:p>
        </p:txBody>
      </p:sp>
      <p:pic>
        <p:nvPicPr>
          <p:cNvPr id="336" name="Google Shape;336;p36"/>
          <p:cNvPicPr preferRelativeResize="0"/>
          <p:nvPr/>
        </p:nvPicPr>
        <p:blipFill>
          <a:blip r:embed="rId3">
            <a:alphaModFix/>
          </a:blip>
          <a:stretch>
            <a:fillRect/>
          </a:stretch>
        </p:blipFill>
        <p:spPr>
          <a:xfrm>
            <a:off x="5281250" y="316575"/>
            <a:ext cx="3454899" cy="4444861"/>
          </a:xfrm>
          <a:prstGeom prst="rect">
            <a:avLst/>
          </a:prstGeom>
          <a:noFill/>
          <a:ln>
            <a:noFill/>
          </a:ln>
        </p:spPr>
      </p:pic>
      <p:pic>
        <p:nvPicPr>
          <p:cNvPr id="337" name="Google Shape;337;p36"/>
          <p:cNvPicPr preferRelativeResize="0"/>
          <p:nvPr/>
        </p:nvPicPr>
        <p:blipFill rotWithShape="1">
          <a:blip r:embed="rId4">
            <a:alphaModFix/>
          </a:blip>
          <a:srcRect b="9507" l="3394" r="4106" t="5753"/>
          <a:stretch/>
        </p:blipFill>
        <p:spPr>
          <a:xfrm>
            <a:off x="5281250" y="270725"/>
            <a:ext cx="3454900" cy="13883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10"/>
          <p:cNvGrpSpPr/>
          <p:nvPr/>
        </p:nvGrpSpPr>
        <p:grpSpPr>
          <a:xfrm>
            <a:off x="1510200" y="1729675"/>
            <a:ext cx="6519600" cy="1937400"/>
            <a:chOff x="1490550" y="1611675"/>
            <a:chExt cx="6519600" cy="1937400"/>
          </a:xfrm>
        </p:grpSpPr>
        <p:sp>
          <p:nvSpPr>
            <p:cNvPr id="60" name="Google Shape;60;p10"/>
            <p:cNvSpPr/>
            <p:nvPr/>
          </p:nvSpPr>
          <p:spPr>
            <a:xfrm>
              <a:off x="1490550" y="1611675"/>
              <a:ext cx="6519600" cy="1937400"/>
            </a:xfrm>
            <a:prstGeom prst="roundRect">
              <a:avLst>
                <a:gd fmla="val 6911"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Create Your First Website</a:t>
              </a:r>
              <a:endParaRPr sz="2420">
                <a:solidFill>
                  <a:schemeClr val="lt1"/>
                </a:solidFill>
                <a:latin typeface="Plus Jakarta Sans ExtraBold"/>
                <a:ea typeface="Plus Jakarta Sans ExtraBold"/>
                <a:cs typeface="Plus Jakarta Sans ExtraBold"/>
                <a:sym typeface="Plus Jakarta Sans ExtraBold"/>
              </a:endParaRPr>
            </a:p>
          </p:txBody>
        </p:sp>
        <p:sp>
          <p:nvSpPr>
            <p:cNvPr id="62" name="Google Shape;62;p10"/>
            <p:cNvSpPr txBox="1"/>
            <p:nvPr/>
          </p:nvSpPr>
          <p:spPr>
            <a:xfrm>
              <a:off x="1698975" y="1983050"/>
              <a:ext cx="8424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1 (1h):</a:t>
              </a:r>
              <a:endParaRPr b="1" sz="920">
                <a:solidFill>
                  <a:schemeClr val="lt1"/>
                </a:solidFill>
                <a:latin typeface="Plus Jakarta Sans"/>
                <a:ea typeface="Plus Jakarta Sans"/>
                <a:cs typeface="Plus Jakarta Sans"/>
                <a:sym typeface="Plus Jakarta Sans"/>
              </a:endParaRPr>
            </a:p>
          </p:txBody>
        </p:sp>
        <p:pic>
          <p:nvPicPr>
            <p:cNvPr id="63" name="Google Shape;63;p10"/>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64" name="Google Shape;64;p10"/>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creating a website using HTML </a:t>
              </a:r>
              <a:endParaRPr sz="1020">
                <a:solidFill>
                  <a:schemeClr val="lt1"/>
                </a:solidFill>
                <a:latin typeface="Plus Jakarta Sans Medium"/>
                <a:ea typeface="Plus Jakarta Sans Medium"/>
                <a:cs typeface="Plus Jakarta Sans Medium"/>
                <a:sym typeface="Plus Jakarta Sans Medium"/>
              </a:endParaRPr>
            </a:p>
          </p:txBody>
        </p:sp>
        <p:pic>
          <p:nvPicPr>
            <p:cNvPr id="65" name="Google Shape;65;p10"/>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66" name="Google Shape;66;p10"/>
            <p:cNvSpPr txBox="1"/>
            <p:nvPr/>
          </p:nvSpPr>
          <p:spPr>
            <a:xfrm>
              <a:off x="4682250" y="2557538"/>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Use HTML to create links &amp; texts</a:t>
              </a:r>
              <a:endParaRPr sz="1020">
                <a:solidFill>
                  <a:schemeClr val="lt1"/>
                </a:solidFill>
                <a:latin typeface="Plus Jakarta Sans Medium"/>
                <a:ea typeface="Plus Jakarta Sans Medium"/>
                <a:cs typeface="Plus Jakarta Sans Medium"/>
                <a:sym typeface="Plus Jakarta Sans Medium"/>
              </a:endParaRPr>
            </a:p>
          </p:txBody>
        </p:sp>
        <p:pic>
          <p:nvPicPr>
            <p:cNvPr id="67" name="Google Shape;67;p10"/>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68" name="Google Shape;68;p10"/>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Build a resume website</a:t>
              </a:r>
              <a:endParaRPr sz="1020">
                <a:solidFill>
                  <a:schemeClr val="lt1"/>
                </a:solidFill>
                <a:latin typeface="Plus Jakarta Sans Medium"/>
                <a:ea typeface="Plus Jakarta Sans Medium"/>
                <a:cs typeface="Plus Jakarta Sans Medium"/>
                <a:sym typeface="Plus Jakarta Sans Medium"/>
              </a:endParaRPr>
            </a:p>
          </p:txBody>
        </p:sp>
        <p:pic>
          <p:nvPicPr>
            <p:cNvPr id="69" name="Google Shape;69;p10"/>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70" name="Google Shape;70;p10"/>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websites understand HTML</a:t>
              </a:r>
              <a:endParaRPr sz="1020">
                <a:solidFill>
                  <a:schemeClr val="lt1"/>
                </a:solidFill>
                <a:latin typeface="Plus Jakarta Sans Medium"/>
                <a:ea typeface="Plus Jakarta Sans Medium"/>
                <a:cs typeface="Plus Jakarta Sans Medium"/>
                <a:sym typeface="Plus Jakarta Sans Medium"/>
              </a:endParaRPr>
            </a:p>
          </p:txBody>
        </p:sp>
      </p:grpSp>
      <p:sp>
        <p:nvSpPr>
          <p:cNvPr id="71" name="Google Shape;71;p10"/>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You also have done this!</a:t>
            </a:r>
            <a:endParaRPr>
              <a:solidFill>
                <a:srgbClr val="F8FAFF"/>
              </a:solidFill>
              <a:latin typeface="Caveat Medium"/>
              <a:ea typeface="Caveat Medium"/>
              <a:cs typeface="Caveat Medium"/>
              <a:sym typeface="Caveat Medium"/>
            </a:endParaRPr>
          </a:p>
        </p:txBody>
      </p:sp>
      <p:sp>
        <p:nvSpPr>
          <p:cNvPr id="72" name="Google Shape;72;p10"/>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7"/>
          <p:cNvPicPr preferRelativeResize="0"/>
          <p:nvPr/>
        </p:nvPicPr>
        <p:blipFill>
          <a:blip r:embed="rId3">
            <a:alphaModFix/>
          </a:blip>
          <a:stretch>
            <a:fillRect/>
          </a:stretch>
        </p:blipFill>
        <p:spPr>
          <a:xfrm>
            <a:off x="1480377" y="740227"/>
            <a:ext cx="6569750" cy="4132175"/>
          </a:xfrm>
          <a:prstGeom prst="rect">
            <a:avLst/>
          </a:prstGeom>
          <a:noFill/>
          <a:ln>
            <a:noFill/>
          </a:ln>
        </p:spPr>
      </p:pic>
      <p:sp>
        <p:nvSpPr>
          <p:cNvPr id="343" name="Google Shape;343;p37"/>
          <p:cNvSpPr txBox="1"/>
          <p:nvPr>
            <p:ph idx="4294967295" type="title"/>
          </p:nvPr>
        </p:nvSpPr>
        <p:spPr>
          <a:xfrm>
            <a:off x="1383025" y="217600"/>
            <a:ext cx="68979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script.js, update your code and run it!</a:t>
            </a:r>
            <a:endParaRPr sz="1800">
              <a:latin typeface="Plus Jakarta Sans Medium"/>
              <a:ea typeface="Plus Jakarta Sans Medium"/>
              <a:cs typeface="Plus Jakarta Sans Medium"/>
              <a:sym typeface="Plus Jakarta Sans Medium"/>
            </a:endParaRPr>
          </a:p>
        </p:txBody>
      </p:sp>
      <p:sp>
        <p:nvSpPr>
          <p:cNvPr id="344" name="Google Shape;344;p37"/>
          <p:cNvSpPr/>
          <p:nvPr/>
        </p:nvSpPr>
        <p:spPr>
          <a:xfrm>
            <a:off x="1695800" y="1034925"/>
            <a:ext cx="5738700" cy="187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1695800" y="4277250"/>
            <a:ext cx="6275700" cy="27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idx="4294967295" type="title"/>
          </p:nvPr>
        </p:nvSpPr>
        <p:spPr>
          <a:xfrm>
            <a:off x="1383025" y="217600"/>
            <a:ext cx="68979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Test the web application, and it should look like this.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Let’s break it down.</a:t>
            </a:r>
            <a:endParaRPr sz="1800">
              <a:latin typeface="Plus Jakarta Sans Medium"/>
              <a:ea typeface="Plus Jakarta Sans Medium"/>
              <a:cs typeface="Plus Jakarta Sans Medium"/>
              <a:sym typeface="Plus Jakarta Sans Medium"/>
            </a:endParaRPr>
          </a:p>
        </p:txBody>
      </p:sp>
      <p:pic>
        <p:nvPicPr>
          <p:cNvPr id="351" name="Google Shape;351;p38"/>
          <p:cNvPicPr preferRelativeResize="0"/>
          <p:nvPr/>
        </p:nvPicPr>
        <p:blipFill>
          <a:blip r:embed="rId3">
            <a:alphaModFix/>
          </a:blip>
          <a:stretch>
            <a:fillRect/>
          </a:stretch>
        </p:blipFill>
        <p:spPr>
          <a:xfrm>
            <a:off x="2893263" y="906175"/>
            <a:ext cx="3811926" cy="3993200"/>
          </a:xfrm>
          <a:prstGeom prst="rect">
            <a:avLst/>
          </a:prstGeom>
          <a:noFill/>
          <a:ln>
            <a:noFill/>
          </a:ln>
        </p:spPr>
      </p:pic>
      <p:sp>
        <p:nvSpPr>
          <p:cNvPr id="352" name="Google Shape;352;p38"/>
          <p:cNvSpPr/>
          <p:nvPr/>
        </p:nvSpPr>
        <p:spPr>
          <a:xfrm>
            <a:off x="5288425" y="25717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353" name="Google Shape;353;p38"/>
          <p:cNvSpPr/>
          <p:nvPr/>
        </p:nvSpPr>
        <p:spPr>
          <a:xfrm>
            <a:off x="5019675" y="29560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354" name="Google Shape;354;p38"/>
          <p:cNvSpPr/>
          <p:nvPr/>
        </p:nvSpPr>
        <p:spPr>
          <a:xfrm>
            <a:off x="4802325" y="337742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sp>
        <p:nvSpPr>
          <p:cNvPr id="355" name="Google Shape;355;p38"/>
          <p:cNvSpPr/>
          <p:nvPr/>
        </p:nvSpPr>
        <p:spPr>
          <a:xfrm>
            <a:off x="3554375" y="36673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4</a:t>
            </a:r>
            <a:endParaRPr>
              <a:latin typeface="Plus Jakarta Sans SemiBold"/>
              <a:ea typeface="Plus Jakarta Sans SemiBold"/>
              <a:cs typeface="Plus Jakarta Sans SemiBold"/>
              <a:sym typeface="Plus Jakarta Sans SemiBold"/>
            </a:endParaRPr>
          </a:p>
        </p:txBody>
      </p:sp>
      <p:sp>
        <p:nvSpPr>
          <p:cNvPr id="356" name="Google Shape;356;p38"/>
          <p:cNvSpPr/>
          <p:nvPr/>
        </p:nvSpPr>
        <p:spPr>
          <a:xfrm rot="2358412">
            <a:off x="5288425" y="419310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5</a:t>
            </a:r>
            <a:endParaRPr>
              <a:latin typeface="Plus Jakarta Sans SemiBold"/>
              <a:ea typeface="Plus Jakarta Sans SemiBold"/>
              <a:cs typeface="Plus Jakarta Sans SemiBold"/>
              <a:sym typeface="Plus Jakarta Sans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ctrTitle"/>
          </p:nvPr>
        </p:nvSpPr>
        <p:spPr>
          <a:xfrm>
            <a:off x="586600" y="1633350"/>
            <a:ext cx="41163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Document </a:t>
            </a:r>
            <a:endParaRPr/>
          </a:p>
          <a:p>
            <a:pPr indent="0" lvl="0" marL="0" rtl="0" algn="l">
              <a:spcBef>
                <a:spcPts val="0"/>
              </a:spcBef>
              <a:spcAft>
                <a:spcPts val="0"/>
              </a:spcAft>
              <a:buNone/>
            </a:pPr>
            <a:r>
              <a:rPr lang="en-GB"/>
              <a:t>Object</a:t>
            </a:r>
            <a:endParaRPr/>
          </a:p>
          <a:p>
            <a:pPr indent="0" lvl="0" marL="0" rtl="0" algn="l">
              <a:spcBef>
                <a:spcPts val="0"/>
              </a:spcBef>
              <a:spcAft>
                <a:spcPts val="0"/>
              </a:spcAft>
              <a:buNone/>
            </a:pPr>
            <a:r>
              <a:rPr lang="en-GB"/>
              <a:t>Model</a:t>
            </a:r>
            <a:endParaRPr/>
          </a:p>
        </p:txBody>
      </p:sp>
      <p:sp>
        <p:nvSpPr>
          <p:cNvPr id="362" name="Google Shape;362;p39"/>
          <p:cNvSpPr txBox="1"/>
          <p:nvPr>
            <p:ph idx="2"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pic>
        <p:nvPicPr>
          <p:cNvPr id="363" name="Google Shape;363;p39"/>
          <p:cNvPicPr preferRelativeResize="0"/>
          <p:nvPr/>
        </p:nvPicPr>
        <p:blipFill rotWithShape="1">
          <a:blip r:embed="rId3">
            <a:alphaModFix/>
          </a:blip>
          <a:srcRect b="0" l="34476" r="11178" t="0"/>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idx="4294967295" type="title"/>
          </p:nvPr>
        </p:nvSpPr>
        <p:spPr>
          <a:xfrm>
            <a:off x="1383025" y="217600"/>
            <a:ext cx="68979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Document Object Model Explained</a:t>
            </a:r>
            <a:endParaRPr b="1" sz="1800"/>
          </a:p>
        </p:txBody>
      </p:sp>
      <p:pic>
        <p:nvPicPr>
          <p:cNvPr descr="💻 Get the full Modern JavaScript (novice to ninja) course from Udemy. Discount auto applied:&#10;https://www.thenetninja.co.uk/udemy/modern-javascript&#10;&#10;Hey ninjas, in this modern JavaScript tutorial I'll explain the basics of the DOM (document object model) and show you how to query elements using the query selector &amp; change the content f a web page.&#10;&#10;----------------------------------------&#10;&#10;🐱‍💻 🐱‍💻 Course Links:&#10;&#10;+ Course files - https://github.com/iamshaunjp/modern-javascript" id="369" name="Google Shape;369;p40" title="Modern JavaScript Tutorial #6 - The Document Object Model">
            <a:hlinkClick r:id="rId3"/>
          </p:cNvPr>
          <p:cNvPicPr preferRelativeResize="0"/>
          <p:nvPr/>
        </p:nvPicPr>
        <p:blipFill>
          <a:blip r:embed="rId4">
            <a:alphaModFix/>
          </a:blip>
          <a:stretch>
            <a:fillRect/>
          </a:stretch>
        </p:blipFill>
        <p:spPr>
          <a:xfrm>
            <a:off x="1423588" y="1139725"/>
            <a:ext cx="6296825" cy="354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793325" y="945175"/>
            <a:ext cx="45795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document in DOM</a:t>
            </a:r>
            <a:endParaRPr/>
          </a:p>
        </p:txBody>
      </p:sp>
      <p:sp>
        <p:nvSpPr>
          <p:cNvPr id="375" name="Google Shape;375;p41"/>
          <p:cNvSpPr txBox="1"/>
          <p:nvPr>
            <p:ph idx="2" type="title"/>
          </p:nvPr>
        </p:nvSpPr>
        <p:spPr>
          <a:xfrm>
            <a:off x="793325" y="2571750"/>
            <a:ext cx="7082400" cy="212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refer to the whole of the website as a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the document has different </a:t>
            </a:r>
            <a:r>
              <a:rPr i="1" lang="en-GB"/>
              <a:t>functions</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GB"/>
              <a:t>One of them is document.getElementById(“firstName”)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will return us an element with an id attribute firstName.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this element we can…</a:t>
            </a:r>
            <a:endParaRPr/>
          </a:p>
        </p:txBody>
      </p:sp>
      <p:pic>
        <p:nvPicPr>
          <p:cNvPr id="376" name="Google Shape;376;p41"/>
          <p:cNvPicPr preferRelativeResize="0"/>
          <p:nvPr/>
        </p:nvPicPr>
        <p:blipFill rotWithShape="1">
          <a:blip r:embed="rId3">
            <a:alphaModFix/>
          </a:blip>
          <a:srcRect b="87024" l="2606" r="8749" t="7321"/>
          <a:stretch/>
        </p:blipFill>
        <p:spPr>
          <a:xfrm>
            <a:off x="793325" y="1435000"/>
            <a:ext cx="7902924" cy="317050"/>
          </a:xfrm>
          <a:prstGeom prst="rect">
            <a:avLst/>
          </a:prstGeom>
          <a:noFill/>
          <a:ln>
            <a:noFill/>
          </a:ln>
        </p:spPr>
      </p:pic>
      <p:pic>
        <p:nvPicPr>
          <p:cNvPr id="377" name="Google Shape;377;p41"/>
          <p:cNvPicPr preferRelativeResize="0"/>
          <p:nvPr/>
        </p:nvPicPr>
        <p:blipFill rotWithShape="1">
          <a:blip r:embed="rId4">
            <a:alphaModFix/>
          </a:blip>
          <a:srcRect b="61358" l="6205" r="30862" t="34462"/>
          <a:stretch/>
        </p:blipFill>
        <p:spPr>
          <a:xfrm>
            <a:off x="3570825" y="1970000"/>
            <a:ext cx="5088092" cy="317050"/>
          </a:xfrm>
          <a:prstGeom prst="rect">
            <a:avLst/>
          </a:prstGeom>
          <a:noFill/>
          <a:ln>
            <a:noFill/>
          </a:ln>
        </p:spPr>
      </p:pic>
      <p:sp>
        <p:nvSpPr>
          <p:cNvPr id="378" name="Google Shape;378;p41"/>
          <p:cNvSpPr/>
          <p:nvPr/>
        </p:nvSpPr>
        <p:spPr>
          <a:xfrm>
            <a:off x="6899725" y="1443343"/>
            <a:ext cx="14352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6751775" y="1992175"/>
            <a:ext cx="15495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2"/>
          <p:cNvPicPr preferRelativeResize="0"/>
          <p:nvPr/>
        </p:nvPicPr>
        <p:blipFill rotWithShape="1">
          <a:blip r:embed="rId3">
            <a:alphaModFix/>
          </a:blip>
          <a:srcRect b="42252" l="23250" r="29037" t="47724"/>
          <a:stretch/>
        </p:blipFill>
        <p:spPr>
          <a:xfrm>
            <a:off x="3345551" y="1443351"/>
            <a:ext cx="3297550" cy="725575"/>
          </a:xfrm>
          <a:prstGeom prst="rect">
            <a:avLst/>
          </a:prstGeom>
          <a:noFill/>
          <a:ln>
            <a:noFill/>
          </a:ln>
        </p:spPr>
      </p:pic>
      <p:sp>
        <p:nvSpPr>
          <p:cNvPr id="385" name="Google Shape;385;p42"/>
          <p:cNvSpPr txBox="1"/>
          <p:nvPr>
            <p:ph type="title"/>
          </p:nvPr>
        </p:nvSpPr>
        <p:spPr>
          <a:xfrm>
            <a:off x="793325" y="945175"/>
            <a:ext cx="45795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Value from input</a:t>
            </a:r>
            <a:endParaRPr/>
          </a:p>
        </p:txBody>
      </p:sp>
      <p:sp>
        <p:nvSpPr>
          <p:cNvPr id="386" name="Google Shape;386;p42"/>
          <p:cNvSpPr txBox="1"/>
          <p:nvPr>
            <p:ph idx="2" type="title"/>
          </p:nvPr>
        </p:nvSpPr>
        <p:spPr>
          <a:xfrm>
            <a:off x="793325" y="3019500"/>
            <a:ext cx="70824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get the value from the firstName element, we need to get its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Which is now  Haris.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7" name="Google Shape;387;p42"/>
          <p:cNvSpPr/>
          <p:nvPr/>
        </p:nvSpPr>
        <p:spPr>
          <a:xfrm>
            <a:off x="4638750" y="1669800"/>
            <a:ext cx="5256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rotWithShape="1">
          <a:blip r:embed="rId4">
            <a:alphaModFix/>
          </a:blip>
          <a:srcRect b="58903" l="2706" r="39586" t="35442"/>
          <a:stretch/>
        </p:blipFill>
        <p:spPr>
          <a:xfrm>
            <a:off x="828925" y="2413225"/>
            <a:ext cx="5144725" cy="317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3"/>
          <p:cNvPicPr preferRelativeResize="0"/>
          <p:nvPr/>
        </p:nvPicPr>
        <p:blipFill rotWithShape="1">
          <a:blip r:embed="rId3">
            <a:alphaModFix/>
          </a:blip>
          <a:srcRect b="32341" l="22768" r="29519" t="57635"/>
          <a:stretch/>
        </p:blipFill>
        <p:spPr>
          <a:xfrm>
            <a:off x="3309951" y="1685301"/>
            <a:ext cx="3297550" cy="725575"/>
          </a:xfrm>
          <a:prstGeom prst="rect">
            <a:avLst/>
          </a:prstGeom>
          <a:noFill/>
          <a:ln>
            <a:noFill/>
          </a:ln>
        </p:spPr>
      </p:pic>
      <p:sp>
        <p:nvSpPr>
          <p:cNvPr id="394" name="Google Shape;394;p43"/>
          <p:cNvSpPr txBox="1"/>
          <p:nvPr>
            <p:ph type="title"/>
          </p:nvPr>
        </p:nvSpPr>
        <p:spPr>
          <a:xfrm>
            <a:off x="793325" y="945175"/>
            <a:ext cx="45795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Same goes for the rest</a:t>
            </a:r>
            <a:endParaRPr/>
          </a:p>
        </p:txBody>
      </p:sp>
      <p:sp>
        <p:nvSpPr>
          <p:cNvPr id="395" name="Google Shape;395;p43"/>
          <p:cNvSpPr/>
          <p:nvPr/>
        </p:nvSpPr>
        <p:spPr>
          <a:xfrm>
            <a:off x="4603150" y="1911750"/>
            <a:ext cx="5256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3"/>
          <p:cNvPicPr preferRelativeResize="0"/>
          <p:nvPr/>
        </p:nvPicPr>
        <p:blipFill rotWithShape="1">
          <a:blip r:embed="rId4">
            <a:alphaModFix/>
          </a:blip>
          <a:srcRect b="53696" l="2427" r="47632" t="40649"/>
          <a:stretch/>
        </p:blipFill>
        <p:spPr>
          <a:xfrm>
            <a:off x="793325" y="2655175"/>
            <a:ext cx="4452224" cy="317050"/>
          </a:xfrm>
          <a:prstGeom prst="rect">
            <a:avLst/>
          </a:prstGeom>
          <a:noFill/>
          <a:ln>
            <a:noFill/>
          </a:ln>
        </p:spPr>
      </p:pic>
      <p:pic>
        <p:nvPicPr>
          <p:cNvPr id="397" name="Google Shape;397;p43"/>
          <p:cNvPicPr preferRelativeResize="0"/>
          <p:nvPr/>
        </p:nvPicPr>
        <p:blipFill rotWithShape="1">
          <a:blip r:embed="rId3">
            <a:alphaModFix/>
          </a:blip>
          <a:srcRect b="23237" l="22892" r="29395" t="66740"/>
          <a:stretch/>
        </p:blipFill>
        <p:spPr>
          <a:xfrm>
            <a:off x="3309951" y="3442951"/>
            <a:ext cx="3297550" cy="725575"/>
          </a:xfrm>
          <a:prstGeom prst="rect">
            <a:avLst/>
          </a:prstGeom>
          <a:noFill/>
          <a:ln>
            <a:noFill/>
          </a:ln>
        </p:spPr>
      </p:pic>
      <p:sp>
        <p:nvSpPr>
          <p:cNvPr id="398" name="Google Shape;398;p43"/>
          <p:cNvSpPr/>
          <p:nvPr/>
        </p:nvSpPr>
        <p:spPr>
          <a:xfrm>
            <a:off x="4603150" y="3669400"/>
            <a:ext cx="5256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43"/>
          <p:cNvPicPr preferRelativeResize="0"/>
          <p:nvPr/>
        </p:nvPicPr>
        <p:blipFill rotWithShape="1">
          <a:blip r:embed="rId4">
            <a:alphaModFix/>
          </a:blip>
          <a:srcRect b="48512" l="2801" r="47258" t="45833"/>
          <a:stretch/>
        </p:blipFill>
        <p:spPr>
          <a:xfrm>
            <a:off x="793325" y="4412825"/>
            <a:ext cx="4452224" cy="317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4"/>
          <p:cNvPicPr preferRelativeResize="0"/>
          <p:nvPr/>
        </p:nvPicPr>
        <p:blipFill>
          <a:blip r:embed="rId3">
            <a:alphaModFix/>
          </a:blip>
          <a:stretch>
            <a:fillRect/>
          </a:stretch>
        </p:blipFill>
        <p:spPr>
          <a:xfrm>
            <a:off x="2809425" y="2783650"/>
            <a:ext cx="3164616" cy="450300"/>
          </a:xfrm>
          <a:prstGeom prst="rect">
            <a:avLst/>
          </a:prstGeom>
          <a:noFill/>
          <a:ln>
            <a:noFill/>
          </a:ln>
        </p:spPr>
      </p:pic>
      <p:sp>
        <p:nvSpPr>
          <p:cNvPr id="405" name="Google Shape;405;p44"/>
          <p:cNvSpPr txBox="1"/>
          <p:nvPr>
            <p:ph type="title"/>
          </p:nvPr>
        </p:nvSpPr>
        <p:spPr>
          <a:xfrm>
            <a:off x="793325" y="945175"/>
            <a:ext cx="45795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paragraph</a:t>
            </a:r>
            <a:endParaRPr/>
          </a:p>
        </p:txBody>
      </p:sp>
      <p:sp>
        <p:nvSpPr>
          <p:cNvPr id="406" name="Google Shape;406;p44"/>
          <p:cNvSpPr txBox="1"/>
          <p:nvPr>
            <p:ph idx="2" type="title"/>
          </p:nvPr>
        </p:nvSpPr>
        <p:spPr>
          <a:xfrm>
            <a:off x="793313" y="2295075"/>
            <a:ext cx="7082400" cy="4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call the line of code above, we are essentially returning this:</a:t>
            </a:r>
            <a:endParaRPr/>
          </a:p>
        </p:txBody>
      </p:sp>
      <p:pic>
        <p:nvPicPr>
          <p:cNvPr id="407" name="Google Shape;407;p44"/>
          <p:cNvPicPr preferRelativeResize="0"/>
          <p:nvPr/>
        </p:nvPicPr>
        <p:blipFill rotWithShape="1">
          <a:blip r:embed="rId4">
            <a:alphaModFix/>
          </a:blip>
          <a:srcRect b="0" l="0" r="0" t="6524"/>
          <a:stretch/>
        </p:blipFill>
        <p:spPr>
          <a:xfrm>
            <a:off x="983225" y="1705300"/>
            <a:ext cx="5971375" cy="374100"/>
          </a:xfrm>
          <a:prstGeom prst="rect">
            <a:avLst/>
          </a:prstGeom>
          <a:noFill/>
          <a:ln>
            <a:noFill/>
          </a:ln>
        </p:spPr>
      </p:pic>
      <p:pic>
        <p:nvPicPr>
          <p:cNvPr id="408" name="Google Shape;408;p44"/>
          <p:cNvPicPr preferRelativeResize="0"/>
          <p:nvPr/>
        </p:nvPicPr>
        <p:blipFill rotWithShape="1">
          <a:blip r:embed="rId4">
            <a:alphaModFix/>
          </a:blip>
          <a:srcRect b="0" l="0" r="69417" t="0"/>
          <a:stretch/>
        </p:blipFill>
        <p:spPr>
          <a:xfrm>
            <a:off x="983219" y="2808450"/>
            <a:ext cx="1826199" cy="400200"/>
          </a:xfrm>
          <a:prstGeom prst="rect">
            <a:avLst/>
          </a:prstGeom>
          <a:noFill/>
          <a:ln>
            <a:noFill/>
          </a:ln>
        </p:spPr>
      </p:pic>
      <p:sp>
        <p:nvSpPr>
          <p:cNvPr id="409" name="Google Shape;409;p44"/>
          <p:cNvSpPr txBox="1"/>
          <p:nvPr>
            <p:ph idx="2" type="title"/>
          </p:nvPr>
        </p:nvSpPr>
        <p:spPr>
          <a:xfrm>
            <a:off x="857425" y="3462300"/>
            <a:ext cx="7082400" cy="14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write this:                                                                                   We are </a:t>
            </a:r>
            <a:r>
              <a:rPr lang="en-GB"/>
              <a:t>referring</a:t>
            </a:r>
            <a:r>
              <a:rPr lang="en-GB"/>
              <a:t> to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Right</a:t>
            </a:r>
            <a:r>
              <a:rPr lang="en-GB"/>
              <a:t> now, the result.innerHTML is “ ”, which represent an empty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DOM, we can set this. </a:t>
            </a:r>
            <a:endParaRPr/>
          </a:p>
        </p:txBody>
      </p:sp>
      <p:pic>
        <p:nvPicPr>
          <p:cNvPr id="410" name="Google Shape;410;p44"/>
          <p:cNvPicPr preferRelativeResize="0"/>
          <p:nvPr/>
        </p:nvPicPr>
        <p:blipFill rotWithShape="1">
          <a:blip r:embed="rId5">
            <a:alphaModFix/>
          </a:blip>
          <a:srcRect b="9040" l="3802" r="72653" t="85718"/>
          <a:stretch/>
        </p:blipFill>
        <p:spPr>
          <a:xfrm>
            <a:off x="2669650" y="3462300"/>
            <a:ext cx="2099000" cy="293851"/>
          </a:xfrm>
          <a:prstGeom prst="rect">
            <a:avLst/>
          </a:prstGeom>
          <a:noFill/>
          <a:ln>
            <a:noFill/>
          </a:ln>
        </p:spPr>
      </p:pic>
      <p:sp>
        <p:nvSpPr>
          <p:cNvPr id="411" name="Google Shape;411;p44"/>
          <p:cNvSpPr/>
          <p:nvPr/>
        </p:nvSpPr>
        <p:spPr>
          <a:xfrm>
            <a:off x="5063625" y="2834975"/>
            <a:ext cx="229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44"/>
          <p:cNvCxnSpPr>
            <a:stCxn id="410" idx="3"/>
            <a:endCxn id="411" idx="2"/>
          </p:cNvCxnSpPr>
          <p:nvPr/>
        </p:nvCxnSpPr>
        <p:spPr>
          <a:xfrm flipH="1" rot="10800000">
            <a:off x="4768650" y="3235125"/>
            <a:ext cx="409800" cy="374100"/>
          </a:xfrm>
          <a:prstGeom prst="curvedConnector2">
            <a:avLst/>
          </a:prstGeom>
          <a:noFill/>
          <a:ln cap="flat" cmpd="sng" w="19050">
            <a:solidFill>
              <a:srgbClr val="FFFF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793325" y="551900"/>
            <a:ext cx="40767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Set innerHTML</a:t>
            </a:r>
            <a:endParaRPr/>
          </a:p>
        </p:txBody>
      </p:sp>
      <p:sp>
        <p:nvSpPr>
          <p:cNvPr id="418" name="Google Shape;418;p45"/>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19" name="Google Shape;419;p45"/>
          <p:cNvPicPr preferRelativeResize="0"/>
          <p:nvPr/>
        </p:nvPicPr>
        <p:blipFill rotWithShape="1">
          <a:blip r:embed="rId3">
            <a:alphaModFix/>
          </a:blip>
          <a:srcRect b="7540" l="3283" r="1551" t="85394"/>
          <a:stretch/>
        </p:blipFill>
        <p:spPr>
          <a:xfrm>
            <a:off x="793325" y="1081550"/>
            <a:ext cx="7721424" cy="360525"/>
          </a:xfrm>
          <a:prstGeom prst="rect">
            <a:avLst/>
          </a:prstGeom>
          <a:noFill/>
          <a:ln>
            <a:noFill/>
          </a:ln>
        </p:spPr>
      </p:pic>
      <p:sp>
        <p:nvSpPr>
          <p:cNvPr id="420" name="Google Shape;420;p45"/>
          <p:cNvSpPr txBox="1"/>
          <p:nvPr>
            <p:ph idx="2" type="title"/>
          </p:nvPr>
        </p:nvSpPr>
        <p:spPr>
          <a:xfrm>
            <a:off x="793325" y="1615025"/>
            <a:ext cx="7082400" cy="11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set the innerHTML just like a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setting to a string. </a:t>
            </a:r>
            <a:r>
              <a:rPr lang="en-GB"/>
              <a:t>However, this is another type of string. The string below is called template literal.</a:t>
            </a:r>
            <a:endParaRPr/>
          </a:p>
        </p:txBody>
      </p:sp>
      <p:pic>
        <p:nvPicPr>
          <p:cNvPr id="421" name="Google Shape;421;p45"/>
          <p:cNvPicPr preferRelativeResize="0"/>
          <p:nvPr/>
        </p:nvPicPr>
        <p:blipFill rotWithShape="1">
          <a:blip r:embed="rId3">
            <a:alphaModFix/>
          </a:blip>
          <a:srcRect b="7540" l="30869" r="1554" t="85394"/>
          <a:stretch/>
        </p:blipFill>
        <p:spPr>
          <a:xfrm>
            <a:off x="793325" y="3008713"/>
            <a:ext cx="5483125" cy="360525"/>
          </a:xfrm>
          <a:prstGeom prst="rect">
            <a:avLst/>
          </a:prstGeom>
          <a:noFill/>
          <a:ln>
            <a:noFill/>
          </a:ln>
        </p:spPr>
      </p:pic>
      <p:sp>
        <p:nvSpPr>
          <p:cNvPr id="422" name="Google Shape;422;p45"/>
          <p:cNvSpPr txBox="1"/>
          <p:nvPr>
            <p:ph idx="2" type="title"/>
          </p:nvPr>
        </p:nvSpPr>
        <p:spPr>
          <a:xfrm>
            <a:off x="793325" y="3600425"/>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go through step by step.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793325" y="551900"/>
            <a:ext cx="40767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Template Literal</a:t>
            </a:r>
            <a:endParaRPr/>
          </a:p>
        </p:txBody>
      </p:sp>
      <p:sp>
        <p:nvSpPr>
          <p:cNvPr id="428" name="Google Shape;428;p46"/>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29" name="Google Shape;429;p46"/>
          <p:cNvPicPr preferRelativeResize="0"/>
          <p:nvPr/>
        </p:nvPicPr>
        <p:blipFill rotWithShape="1">
          <a:blip r:embed="rId3">
            <a:alphaModFix/>
          </a:blip>
          <a:srcRect b="8640" l="30672" r="3181" t="85395"/>
          <a:stretch/>
        </p:blipFill>
        <p:spPr>
          <a:xfrm>
            <a:off x="793325" y="1212650"/>
            <a:ext cx="5366775" cy="304425"/>
          </a:xfrm>
          <a:prstGeom prst="rect">
            <a:avLst/>
          </a:prstGeom>
          <a:noFill/>
          <a:ln>
            <a:noFill/>
          </a:ln>
        </p:spPr>
      </p:pic>
      <p:sp>
        <p:nvSpPr>
          <p:cNvPr id="430" name="Google Shape;430;p46"/>
          <p:cNvSpPr txBox="1"/>
          <p:nvPr>
            <p:ph idx="2" type="title"/>
          </p:nvPr>
        </p:nvSpPr>
        <p:spPr>
          <a:xfrm>
            <a:off x="793325" y="1746125"/>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it uses backticks. Not ticks ✅ Or ticks </a:t>
            </a:r>
            <a:r>
              <a:rPr lang="en-GB">
                <a:highlight>
                  <a:schemeClr val="accent6"/>
                </a:highlight>
              </a:rPr>
              <a:t>🐜</a:t>
            </a:r>
            <a:endParaRPr>
              <a:highlight>
                <a:schemeClr val="accent6"/>
              </a:highlight>
            </a:endParaRPr>
          </a:p>
        </p:txBody>
      </p:sp>
      <p:pic>
        <p:nvPicPr>
          <p:cNvPr id="431" name="Google Shape;431;p46"/>
          <p:cNvPicPr preferRelativeResize="0"/>
          <p:nvPr/>
        </p:nvPicPr>
        <p:blipFill rotWithShape="1">
          <a:blip r:embed="rId4">
            <a:alphaModFix/>
          </a:blip>
          <a:srcRect b="57250" l="0" r="0" t="0"/>
          <a:stretch/>
        </p:blipFill>
        <p:spPr>
          <a:xfrm>
            <a:off x="793325" y="2241375"/>
            <a:ext cx="3302651" cy="1150962"/>
          </a:xfrm>
          <a:prstGeom prst="rect">
            <a:avLst/>
          </a:prstGeom>
          <a:noFill/>
          <a:ln>
            <a:noFill/>
          </a:ln>
        </p:spPr>
      </p:pic>
      <p:sp>
        <p:nvSpPr>
          <p:cNvPr id="432" name="Google Shape;432;p46"/>
          <p:cNvSpPr txBox="1"/>
          <p:nvPr>
            <p:ph idx="2" type="title"/>
          </p:nvPr>
        </p:nvSpPr>
        <p:spPr>
          <a:xfrm>
            <a:off x="793325" y="3709300"/>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tells Javascript it is a template literal string. Next up…</a:t>
            </a:r>
            <a:endParaRPr/>
          </a:p>
        </p:txBody>
      </p:sp>
      <p:sp>
        <p:nvSpPr>
          <p:cNvPr id="433" name="Google Shape;433;p46"/>
          <p:cNvSpPr/>
          <p:nvPr/>
        </p:nvSpPr>
        <p:spPr>
          <a:xfrm>
            <a:off x="835750" y="1253625"/>
            <a:ext cx="123000" cy="123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6037100" y="1253625"/>
            <a:ext cx="123000" cy="123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pSp>
        <p:nvGrpSpPr>
          <p:cNvPr id="77" name="Google Shape;77;p11"/>
          <p:cNvGrpSpPr/>
          <p:nvPr/>
        </p:nvGrpSpPr>
        <p:grpSpPr>
          <a:xfrm>
            <a:off x="1510200" y="1729675"/>
            <a:ext cx="6519600" cy="1937400"/>
            <a:chOff x="1490550" y="1611675"/>
            <a:chExt cx="6519600" cy="1937400"/>
          </a:xfrm>
        </p:grpSpPr>
        <p:sp>
          <p:nvSpPr>
            <p:cNvPr id="78" name="Google Shape;78;p11"/>
            <p:cNvSpPr/>
            <p:nvPr/>
          </p:nvSpPr>
          <p:spPr>
            <a:xfrm>
              <a:off x="1490550" y="1611675"/>
              <a:ext cx="6519600" cy="1937400"/>
            </a:xfrm>
            <a:prstGeom prst="roundRect">
              <a:avLst>
                <a:gd fmla="val 6911"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Styling Websites</a:t>
              </a:r>
              <a:endParaRPr sz="2420">
                <a:solidFill>
                  <a:schemeClr val="lt1"/>
                </a:solidFill>
                <a:latin typeface="Plus Jakarta Sans ExtraBold"/>
                <a:ea typeface="Plus Jakarta Sans ExtraBold"/>
                <a:cs typeface="Plus Jakarta Sans ExtraBold"/>
                <a:sym typeface="Plus Jakarta Sans ExtraBold"/>
              </a:endParaRPr>
            </a:p>
          </p:txBody>
        </p:sp>
        <p:sp>
          <p:nvSpPr>
            <p:cNvPr id="80" name="Google Shape;80;p11"/>
            <p:cNvSpPr txBox="1"/>
            <p:nvPr/>
          </p:nvSpPr>
          <p:spPr>
            <a:xfrm>
              <a:off x="1698975" y="1983050"/>
              <a:ext cx="9735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2 (1h):</a:t>
              </a:r>
              <a:endParaRPr b="1" sz="920">
                <a:solidFill>
                  <a:schemeClr val="lt1"/>
                </a:solidFill>
                <a:latin typeface="Plus Jakarta Sans"/>
                <a:ea typeface="Plus Jakarta Sans"/>
                <a:cs typeface="Plus Jakarta Sans"/>
                <a:sym typeface="Plus Jakarta Sans"/>
              </a:endParaRPr>
            </a:p>
          </p:txBody>
        </p:sp>
        <p:pic>
          <p:nvPicPr>
            <p:cNvPr id="81" name="Google Shape;81;p11"/>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82" name="Google Shape;82;p11"/>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style a website using CSS </a:t>
              </a:r>
              <a:endParaRPr sz="1020">
                <a:solidFill>
                  <a:schemeClr val="lt1"/>
                </a:solidFill>
                <a:latin typeface="Plus Jakarta Sans Medium"/>
                <a:ea typeface="Plus Jakarta Sans Medium"/>
                <a:cs typeface="Plus Jakarta Sans Medium"/>
                <a:sym typeface="Plus Jakarta Sans Medium"/>
              </a:endParaRPr>
            </a:p>
          </p:txBody>
        </p:sp>
        <p:pic>
          <p:nvPicPr>
            <p:cNvPr id="83" name="Google Shape;83;p11"/>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84" name="Google Shape;84;p11"/>
            <p:cNvSpPr txBox="1"/>
            <p:nvPr/>
          </p:nvSpPr>
          <p:spPr>
            <a:xfrm>
              <a:off x="4682250" y="2557550"/>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create buttons and design them</a:t>
              </a:r>
              <a:endParaRPr sz="1020">
                <a:solidFill>
                  <a:schemeClr val="lt1"/>
                </a:solidFill>
                <a:latin typeface="Plus Jakarta Sans Medium"/>
                <a:ea typeface="Plus Jakarta Sans Medium"/>
                <a:cs typeface="Plus Jakarta Sans Medium"/>
                <a:sym typeface="Plus Jakarta Sans Medium"/>
              </a:endParaRPr>
            </a:p>
          </p:txBody>
        </p:sp>
        <p:pic>
          <p:nvPicPr>
            <p:cNvPr id="85" name="Google Shape;85;p11"/>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86" name="Google Shape;86;p11"/>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Build a Link in Bio project</a:t>
              </a:r>
              <a:endParaRPr sz="1020">
                <a:solidFill>
                  <a:schemeClr val="lt1"/>
                </a:solidFill>
                <a:latin typeface="Plus Jakarta Sans Medium"/>
                <a:ea typeface="Plus Jakarta Sans Medium"/>
                <a:cs typeface="Plus Jakarta Sans Medium"/>
                <a:sym typeface="Plus Jakarta Sans Medium"/>
              </a:endParaRPr>
            </a:p>
          </p:txBody>
        </p:sp>
        <p:pic>
          <p:nvPicPr>
            <p:cNvPr id="87" name="Google Shape;87;p11"/>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88" name="Google Shape;88;p11"/>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Add your profile picture for employers!</a:t>
              </a:r>
              <a:endParaRPr sz="1020">
                <a:solidFill>
                  <a:schemeClr val="lt1"/>
                </a:solidFill>
                <a:latin typeface="Plus Jakarta Sans Medium"/>
                <a:ea typeface="Plus Jakarta Sans Medium"/>
                <a:cs typeface="Plus Jakarta Sans Medium"/>
                <a:sym typeface="Plus Jakarta Sans Medium"/>
              </a:endParaRPr>
            </a:p>
          </p:txBody>
        </p:sp>
      </p:grpSp>
      <p:sp>
        <p:nvSpPr>
          <p:cNvPr id="89" name="Google Shape;89;p11"/>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You also have done done this!</a:t>
            </a:r>
            <a:endParaRPr>
              <a:solidFill>
                <a:srgbClr val="F8FAFF"/>
              </a:solidFill>
              <a:latin typeface="Caveat Medium"/>
              <a:ea typeface="Caveat Medium"/>
              <a:cs typeface="Caveat Medium"/>
              <a:sym typeface="Caveat Medium"/>
            </a:endParaRPr>
          </a:p>
        </p:txBody>
      </p:sp>
      <p:sp>
        <p:nvSpPr>
          <p:cNvPr id="90" name="Google Shape;90;p11"/>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793325" y="551900"/>
            <a:ext cx="40767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Place holders</a:t>
            </a:r>
            <a:endParaRPr/>
          </a:p>
        </p:txBody>
      </p:sp>
      <p:sp>
        <p:nvSpPr>
          <p:cNvPr id="440" name="Google Shape;440;p47"/>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41" name="Google Shape;441;p47"/>
          <p:cNvPicPr preferRelativeResize="0"/>
          <p:nvPr/>
        </p:nvPicPr>
        <p:blipFill rotWithShape="1">
          <a:blip r:embed="rId3">
            <a:alphaModFix/>
          </a:blip>
          <a:srcRect b="8640" l="30672" r="3181" t="85395"/>
          <a:stretch/>
        </p:blipFill>
        <p:spPr>
          <a:xfrm>
            <a:off x="793325" y="1212650"/>
            <a:ext cx="5366775" cy="304425"/>
          </a:xfrm>
          <a:prstGeom prst="rect">
            <a:avLst/>
          </a:prstGeom>
          <a:noFill/>
          <a:ln>
            <a:noFill/>
          </a:ln>
        </p:spPr>
      </p:pic>
      <p:sp>
        <p:nvSpPr>
          <p:cNvPr id="442" name="Google Shape;442;p47"/>
          <p:cNvSpPr txBox="1"/>
          <p:nvPr>
            <p:ph idx="2" type="title"/>
          </p:nvPr>
        </p:nvSpPr>
        <p:spPr>
          <a:xfrm>
            <a:off x="793325" y="1746125"/>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 are </a:t>
            </a:r>
            <a:r>
              <a:rPr lang="en-GB"/>
              <a:t>placeholders. They will get replaced with the actual values. For example:</a:t>
            </a:r>
            <a:endParaRPr/>
          </a:p>
        </p:txBody>
      </p:sp>
      <p:sp>
        <p:nvSpPr>
          <p:cNvPr id="443" name="Google Shape;443;p47"/>
          <p:cNvSpPr txBox="1"/>
          <p:nvPr>
            <p:ph idx="2" type="title"/>
          </p:nvPr>
        </p:nvSpPr>
        <p:spPr>
          <a:xfrm>
            <a:off x="826075" y="3438925"/>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will end up to be:</a:t>
            </a:r>
            <a:endParaRPr/>
          </a:p>
        </p:txBody>
      </p:sp>
      <p:sp>
        <p:nvSpPr>
          <p:cNvPr id="444" name="Google Shape;444;p47"/>
          <p:cNvSpPr/>
          <p:nvPr/>
        </p:nvSpPr>
        <p:spPr>
          <a:xfrm>
            <a:off x="940625" y="1228525"/>
            <a:ext cx="14109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3944375" y="1228525"/>
            <a:ext cx="1979700" cy="2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7"/>
          <p:cNvPicPr preferRelativeResize="0"/>
          <p:nvPr/>
        </p:nvPicPr>
        <p:blipFill>
          <a:blip r:embed="rId4">
            <a:alphaModFix/>
          </a:blip>
          <a:stretch>
            <a:fillRect/>
          </a:stretch>
        </p:blipFill>
        <p:spPr>
          <a:xfrm>
            <a:off x="793325" y="2274150"/>
            <a:ext cx="7320127" cy="957525"/>
          </a:xfrm>
          <a:prstGeom prst="rect">
            <a:avLst/>
          </a:prstGeom>
          <a:noFill/>
          <a:ln>
            <a:noFill/>
          </a:ln>
        </p:spPr>
      </p:pic>
      <p:pic>
        <p:nvPicPr>
          <p:cNvPr id="447" name="Google Shape;447;p47"/>
          <p:cNvPicPr preferRelativeResize="0"/>
          <p:nvPr/>
        </p:nvPicPr>
        <p:blipFill>
          <a:blip r:embed="rId5">
            <a:alphaModFix/>
          </a:blip>
          <a:stretch>
            <a:fillRect/>
          </a:stretch>
        </p:blipFill>
        <p:spPr>
          <a:xfrm>
            <a:off x="758725" y="3988750"/>
            <a:ext cx="6494600" cy="400200"/>
          </a:xfrm>
          <a:prstGeom prst="rect">
            <a:avLst/>
          </a:prstGeom>
          <a:noFill/>
          <a:ln>
            <a:noFill/>
          </a:ln>
        </p:spPr>
      </p:pic>
      <p:sp>
        <p:nvSpPr>
          <p:cNvPr id="448" name="Google Shape;448;p47"/>
          <p:cNvSpPr/>
          <p:nvPr/>
        </p:nvSpPr>
        <p:spPr>
          <a:xfrm>
            <a:off x="3025300" y="2880925"/>
            <a:ext cx="1265100" cy="35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5758475" y="2880925"/>
            <a:ext cx="1806900" cy="35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3505225" y="3988775"/>
            <a:ext cx="699900" cy="33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6054975" y="3988750"/>
            <a:ext cx="699900" cy="33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47"/>
          <p:cNvCxnSpPr>
            <a:stCxn id="448" idx="2"/>
            <a:endCxn id="450" idx="0"/>
          </p:cNvCxnSpPr>
          <p:nvPr/>
        </p:nvCxnSpPr>
        <p:spPr>
          <a:xfrm>
            <a:off x="3657850" y="3231625"/>
            <a:ext cx="197400" cy="757200"/>
          </a:xfrm>
          <a:prstGeom prst="straightConnector1">
            <a:avLst/>
          </a:prstGeom>
          <a:noFill/>
          <a:ln cap="flat" cmpd="sng" w="19050">
            <a:solidFill>
              <a:srgbClr val="F4D766"/>
            </a:solidFill>
            <a:prstDash val="solid"/>
            <a:round/>
            <a:headEnd len="med" w="med" type="none"/>
            <a:tailEnd len="med" w="med" type="triangle"/>
          </a:ln>
        </p:spPr>
      </p:cxnSp>
      <p:cxnSp>
        <p:nvCxnSpPr>
          <p:cNvPr id="453" name="Google Shape;453;p47"/>
          <p:cNvCxnSpPr>
            <a:stCxn id="449" idx="2"/>
            <a:endCxn id="451" idx="0"/>
          </p:cNvCxnSpPr>
          <p:nvPr/>
        </p:nvCxnSpPr>
        <p:spPr>
          <a:xfrm flipH="1">
            <a:off x="6404825" y="3231625"/>
            <a:ext cx="257100" cy="757200"/>
          </a:xfrm>
          <a:prstGeom prst="straightConnector1">
            <a:avLst/>
          </a:prstGeom>
          <a:noFill/>
          <a:ln cap="flat" cmpd="sng" w="19050">
            <a:solidFill>
              <a:srgbClr val="F4D766"/>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793325" y="551900"/>
            <a:ext cx="40767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.toFixed(2)</a:t>
            </a:r>
            <a:endParaRPr/>
          </a:p>
        </p:txBody>
      </p:sp>
      <p:sp>
        <p:nvSpPr>
          <p:cNvPr id="459" name="Google Shape;459;p48"/>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60" name="Google Shape;460;p48"/>
          <p:cNvPicPr preferRelativeResize="0"/>
          <p:nvPr/>
        </p:nvPicPr>
        <p:blipFill rotWithShape="1">
          <a:blip r:embed="rId3">
            <a:alphaModFix/>
          </a:blip>
          <a:srcRect b="8133" l="72724" r="7253" t="85394"/>
          <a:stretch/>
        </p:blipFill>
        <p:spPr>
          <a:xfrm>
            <a:off x="890750" y="1134050"/>
            <a:ext cx="1624500" cy="330300"/>
          </a:xfrm>
          <a:prstGeom prst="rect">
            <a:avLst/>
          </a:prstGeom>
          <a:noFill/>
          <a:ln>
            <a:noFill/>
          </a:ln>
        </p:spPr>
      </p:pic>
      <p:sp>
        <p:nvSpPr>
          <p:cNvPr id="461" name="Google Shape;461;p48"/>
          <p:cNvSpPr txBox="1"/>
          <p:nvPr>
            <p:ph idx="2" type="title"/>
          </p:nvPr>
        </p:nvSpPr>
        <p:spPr>
          <a:xfrm>
            <a:off x="793325" y="1746125"/>
            <a:ext cx="70824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rounds up a number or variable with number value, to the nearest decimal or fixed place. Since it is .toFixed(2), we are rounding up to the nearest 2 decimal place:</a:t>
            </a:r>
            <a:endParaRPr/>
          </a:p>
        </p:txBody>
      </p:sp>
      <p:pic>
        <p:nvPicPr>
          <p:cNvPr id="462" name="Google Shape;462;p48"/>
          <p:cNvPicPr preferRelativeResize="0"/>
          <p:nvPr/>
        </p:nvPicPr>
        <p:blipFill>
          <a:blip r:embed="rId4">
            <a:alphaModFix/>
          </a:blip>
          <a:stretch>
            <a:fillRect/>
          </a:stretch>
        </p:blipFill>
        <p:spPr>
          <a:xfrm>
            <a:off x="890750" y="2607200"/>
            <a:ext cx="3333750" cy="809625"/>
          </a:xfrm>
          <a:prstGeom prst="rect">
            <a:avLst/>
          </a:prstGeom>
          <a:noFill/>
          <a:ln>
            <a:noFill/>
          </a:ln>
        </p:spPr>
      </p:pic>
      <p:sp>
        <p:nvSpPr>
          <p:cNvPr id="463" name="Google Shape;463;p48"/>
          <p:cNvSpPr txBox="1"/>
          <p:nvPr>
            <p:ph idx="2" type="title"/>
          </p:nvPr>
        </p:nvSpPr>
        <p:spPr>
          <a:xfrm>
            <a:off x="890750" y="3477100"/>
            <a:ext cx="7082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will be logged in the console as: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25.65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Congratulations!</a:t>
            </a:r>
            <a:endParaRPr/>
          </a:p>
        </p:txBody>
      </p:sp>
      <p:sp>
        <p:nvSpPr>
          <p:cNvPr id="469" name="Google Shape;469;p49"/>
          <p:cNvSpPr txBox="1"/>
          <p:nvPr>
            <p:ph idx="2" type="title"/>
          </p:nvPr>
        </p:nvSpPr>
        <p:spPr>
          <a:xfrm>
            <a:off x="793325" y="1548200"/>
            <a:ext cx="38457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You have created a web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Share it  in our Discord channel </a:t>
            </a:r>
            <a:r>
              <a:rPr lang="en-GB" u="sng">
                <a:solidFill>
                  <a:schemeClr val="accent5"/>
                </a:solidFill>
                <a:hlinkClick r:id="rId3">
                  <a:extLst>
                    <a:ext uri="{A12FA001-AC4F-418D-AE19-62706E023703}">
                      <ahyp:hlinkClr val="tx"/>
                    </a:ext>
                  </a:extLst>
                </a:hlinkClick>
              </a:rPr>
              <a:t>here</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More specifically under the Share Your Achievements section &gt; #i-built-this channel.</a:t>
            </a:r>
            <a:endParaRPr/>
          </a:p>
        </p:txBody>
      </p:sp>
      <p:pic>
        <p:nvPicPr>
          <p:cNvPr id="470" name="Google Shape;470;p49"/>
          <p:cNvPicPr preferRelativeResize="0"/>
          <p:nvPr/>
        </p:nvPicPr>
        <p:blipFill rotWithShape="1">
          <a:blip r:embed="rId4">
            <a:alphaModFix/>
          </a:blip>
          <a:srcRect b="35403" l="0" r="0" t="31539"/>
          <a:stretch/>
        </p:blipFill>
        <p:spPr>
          <a:xfrm>
            <a:off x="653025" y="-2225"/>
            <a:ext cx="2865974" cy="947400"/>
          </a:xfrm>
          <a:prstGeom prst="rect">
            <a:avLst/>
          </a:prstGeom>
          <a:noFill/>
          <a:ln>
            <a:noFill/>
          </a:ln>
        </p:spPr>
      </p:pic>
      <p:pic>
        <p:nvPicPr>
          <p:cNvPr id="471" name="Google Shape;471;p49"/>
          <p:cNvPicPr preferRelativeResize="0"/>
          <p:nvPr/>
        </p:nvPicPr>
        <p:blipFill rotWithShape="1">
          <a:blip r:embed="rId4">
            <a:alphaModFix/>
          </a:blip>
          <a:srcRect b="0" l="0" r="0" t="31539"/>
          <a:stretch/>
        </p:blipFill>
        <p:spPr>
          <a:xfrm>
            <a:off x="3519000" y="-2225"/>
            <a:ext cx="2865974" cy="1962048"/>
          </a:xfrm>
          <a:prstGeom prst="rect">
            <a:avLst/>
          </a:prstGeom>
          <a:noFill/>
          <a:ln>
            <a:noFill/>
          </a:ln>
        </p:spPr>
      </p:pic>
      <p:pic>
        <p:nvPicPr>
          <p:cNvPr id="472" name="Google Shape;472;p49"/>
          <p:cNvPicPr preferRelativeResize="0"/>
          <p:nvPr/>
        </p:nvPicPr>
        <p:blipFill rotWithShape="1">
          <a:blip r:embed="rId4">
            <a:alphaModFix/>
          </a:blip>
          <a:srcRect b="0" l="0" r="0" t="31539"/>
          <a:stretch/>
        </p:blipFill>
        <p:spPr>
          <a:xfrm>
            <a:off x="6278025" y="-2225"/>
            <a:ext cx="2865974" cy="1962048"/>
          </a:xfrm>
          <a:prstGeom prst="rect">
            <a:avLst/>
          </a:prstGeom>
          <a:noFill/>
          <a:ln>
            <a:noFill/>
          </a:ln>
        </p:spPr>
      </p:pic>
      <p:grpSp>
        <p:nvGrpSpPr>
          <p:cNvPr id="473" name="Google Shape;473;p49"/>
          <p:cNvGrpSpPr/>
          <p:nvPr/>
        </p:nvGrpSpPr>
        <p:grpSpPr>
          <a:xfrm>
            <a:off x="4870025" y="269825"/>
            <a:ext cx="3479501" cy="4873676"/>
            <a:chOff x="4870025" y="269825"/>
            <a:chExt cx="3479501" cy="4873676"/>
          </a:xfrm>
        </p:grpSpPr>
        <p:pic>
          <p:nvPicPr>
            <p:cNvPr id="474" name="Google Shape;474;p49"/>
            <p:cNvPicPr preferRelativeResize="0"/>
            <p:nvPr/>
          </p:nvPicPr>
          <p:blipFill rotWithShape="1">
            <a:blip r:embed="rId5">
              <a:alphaModFix/>
            </a:blip>
            <a:srcRect b="23710" l="22463" r="23067" t="0"/>
            <a:stretch/>
          </p:blipFill>
          <p:spPr>
            <a:xfrm>
              <a:off x="4870025" y="269825"/>
              <a:ext cx="3479501" cy="4873676"/>
            </a:xfrm>
            <a:prstGeom prst="rect">
              <a:avLst/>
            </a:prstGeom>
            <a:noFill/>
            <a:ln>
              <a:noFill/>
            </a:ln>
          </p:spPr>
        </p:pic>
        <p:pic>
          <p:nvPicPr>
            <p:cNvPr id="475" name="Google Shape;475;p49"/>
            <p:cNvPicPr preferRelativeResize="0"/>
            <p:nvPr/>
          </p:nvPicPr>
          <p:blipFill rotWithShape="1">
            <a:blip r:embed="rId6">
              <a:alphaModFix/>
            </a:blip>
            <a:srcRect b="6846" l="9857" r="13130" t="0"/>
            <a:stretch/>
          </p:blipFill>
          <p:spPr>
            <a:xfrm>
              <a:off x="5305163" y="1093875"/>
              <a:ext cx="2609226" cy="3854375"/>
            </a:xfrm>
            <a:prstGeom prst="rect">
              <a:avLst/>
            </a:prstGeom>
            <a:noFill/>
            <a:ln>
              <a:noFill/>
            </a:ln>
          </p:spPr>
        </p:pic>
      </p:grpSp>
      <p:pic>
        <p:nvPicPr>
          <p:cNvPr id="476" name="Google Shape;476;p49"/>
          <p:cNvPicPr preferRelativeResize="0"/>
          <p:nvPr/>
        </p:nvPicPr>
        <p:blipFill>
          <a:blip r:embed="rId7">
            <a:alphaModFix/>
          </a:blip>
          <a:stretch>
            <a:fillRect/>
          </a:stretch>
        </p:blipFill>
        <p:spPr>
          <a:xfrm>
            <a:off x="5363200" y="1263050"/>
            <a:ext cx="2549375" cy="373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type="title"/>
          </p:nvPr>
        </p:nvSpPr>
        <p:spPr>
          <a:xfrm>
            <a:off x="793325" y="551900"/>
            <a:ext cx="43572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Good work. Now, g</a:t>
            </a:r>
            <a:r>
              <a:rPr lang="en-GB"/>
              <a:t>ain points!</a:t>
            </a:r>
            <a:endParaRPr/>
          </a:p>
        </p:txBody>
      </p:sp>
      <p:sp>
        <p:nvSpPr>
          <p:cNvPr id="482" name="Google Shape;482;p50"/>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Now that you have completed this module, you can gain points by doing this survey: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https://forms.gle/FJzRxgVw7fS2DMPY9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gain up to 16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Currently, you can get a free Sigma T-shirt for 150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will be more freebies in the future ~</a:t>
            </a:r>
            <a:endParaRPr/>
          </a:p>
        </p:txBody>
      </p:sp>
      <p:pic>
        <p:nvPicPr>
          <p:cNvPr id="483" name="Google Shape;483;p50"/>
          <p:cNvPicPr preferRelativeResize="0"/>
          <p:nvPr/>
        </p:nvPicPr>
        <p:blipFill rotWithShape="1">
          <a:blip r:embed="rId4">
            <a:alphaModFix/>
          </a:blip>
          <a:srcRect b="0" l="13048" r="20204" t="0"/>
          <a:stretch/>
        </p:blipFill>
        <p:spPr>
          <a:xfrm>
            <a:off x="5150400" y="1150225"/>
            <a:ext cx="3420900" cy="3420900"/>
          </a:xfrm>
          <a:prstGeom prst="roundRect">
            <a:avLst>
              <a:gd fmla="val 6033" name="adj"/>
            </a:avLst>
          </a:prstGeom>
          <a:noFill/>
          <a:ln>
            <a:noFill/>
          </a:ln>
        </p:spPr>
      </p:pic>
      <p:sp>
        <p:nvSpPr>
          <p:cNvPr id="484" name="Google Shape;484;p50"/>
          <p:cNvSpPr txBox="1"/>
          <p:nvPr/>
        </p:nvSpPr>
        <p:spPr>
          <a:xfrm>
            <a:off x="5019525" y="4690025"/>
            <a:ext cx="2932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lus Jakarta Sans"/>
                <a:ea typeface="Plus Jakarta Sans"/>
                <a:cs typeface="Plus Jakarta Sans"/>
                <a:sym typeface="Plus Jakarta Sans"/>
              </a:rPr>
              <a:t>Not real. Picture is for illustration purposes.</a:t>
            </a:r>
            <a:endParaRPr sz="100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idx="4294967295" type="title"/>
          </p:nvPr>
        </p:nvSpPr>
        <p:spPr>
          <a:xfrm>
            <a:off x="1169700" y="1855150"/>
            <a:ext cx="6804600" cy="10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Full code here: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u="sng">
                <a:solidFill>
                  <a:schemeClr val="hlink"/>
                </a:solidFill>
                <a:latin typeface="Plus Jakarta Sans Medium"/>
                <a:ea typeface="Plus Jakarta Sans Medium"/>
                <a:cs typeface="Plus Jakarta Sans Medium"/>
                <a:sym typeface="Plus Jakarta Sans Medium"/>
                <a:hlinkClick r:id="rId3"/>
              </a:rPr>
              <a:t>https://replit.com/@sigmaschooltech/bmi-v2</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2"/>
          <p:cNvPicPr preferRelativeResize="0"/>
          <p:nvPr/>
        </p:nvPicPr>
        <p:blipFill rotWithShape="1">
          <a:blip r:embed="rId3">
            <a:alphaModFix/>
          </a:blip>
          <a:srcRect b="35403" l="0" r="0" t="31539"/>
          <a:stretch/>
        </p:blipFill>
        <p:spPr>
          <a:xfrm>
            <a:off x="653025" y="-2225"/>
            <a:ext cx="2865974" cy="947400"/>
          </a:xfrm>
          <a:prstGeom prst="rect">
            <a:avLst/>
          </a:prstGeom>
          <a:noFill/>
          <a:ln>
            <a:noFill/>
          </a:ln>
        </p:spPr>
      </p:pic>
      <p:pic>
        <p:nvPicPr>
          <p:cNvPr id="495" name="Google Shape;495;p52"/>
          <p:cNvPicPr preferRelativeResize="0"/>
          <p:nvPr/>
        </p:nvPicPr>
        <p:blipFill rotWithShape="1">
          <a:blip r:embed="rId3">
            <a:alphaModFix/>
          </a:blip>
          <a:srcRect b="35403" l="0" r="0" t="31539"/>
          <a:stretch/>
        </p:blipFill>
        <p:spPr>
          <a:xfrm>
            <a:off x="3519000" y="-2225"/>
            <a:ext cx="2865974" cy="947400"/>
          </a:xfrm>
          <a:prstGeom prst="rect">
            <a:avLst/>
          </a:prstGeom>
          <a:noFill/>
          <a:ln>
            <a:noFill/>
          </a:ln>
        </p:spPr>
      </p:pic>
      <p:pic>
        <p:nvPicPr>
          <p:cNvPr id="496" name="Google Shape;496;p52"/>
          <p:cNvPicPr preferRelativeResize="0"/>
          <p:nvPr/>
        </p:nvPicPr>
        <p:blipFill rotWithShape="1">
          <a:blip r:embed="rId3">
            <a:alphaModFix/>
          </a:blip>
          <a:srcRect b="34326" l="0" r="0" t="31541"/>
          <a:stretch/>
        </p:blipFill>
        <p:spPr>
          <a:xfrm>
            <a:off x="6278025" y="-2225"/>
            <a:ext cx="2865974" cy="978202"/>
          </a:xfrm>
          <a:prstGeom prst="rect">
            <a:avLst/>
          </a:prstGeom>
          <a:noFill/>
          <a:ln>
            <a:noFill/>
          </a:ln>
        </p:spPr>
      </p:pic>
      <p:sp>
        <p:nvSpPr>
          <p:cNvPr id="497" name="Google Shape;497;p52"/>
          <p:cNvSpPr txBox="1"/>
          <p:nvPr/>
        </p:nvSpPr>
        <p:spPr>
          <a:xfrm>
            <a:off x="1455900" y="1718500"/>
            <a:ext cx="62322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solidFill>
                  <a:srgbClr val="FFFFFF"/>
                </a:solidFill>
                <a:latin typeface="Plus Jakarta Sans"/>
                <a:ea typeface="Plus Jakarta Sans"/>
                <a:cs typeface="Plus Jakarta Sans"/>
                <a:sym typeface="Plus Jakarta Sans"/>
              </a:rPr>
              <a:t>Day 4 completed!</a:t>
            </a:r>
            <a:endParaRPr b="1" sz="4000">
              <a:solidFill>
                <a:srgbClr val="FFFFFF"/>
              </a:solidFill>
              <a:latin typeface="Plus Jakarta Sans"/>
              <a:ea typeface="Plus Jakarta Sans"/>
              <a:cs typeface="Plus Jakarta Sans"/>
              <a:sym typeface="Plus Jakarta Sans"/>
            </a:endParaRPr>
          </a:p>
        </p:txBody>
      </p:sp>
      <p:sp>
        <p:nvSpPr>
          <p:cNvPr id="498" name="Google Shape;498;p52"/>
          <p:cNvSpPr/>
          <p:nvPr/>
        </p:nvSpPr>
        <p:spPr>
          <a:xfrm>
            <a:off x="1093800" y="3242325"/>
            <a:ext cx="6956400" cy="1061100"/>
          </a:xfrm>
          <a:prstGeom prst="roundRect">
            <a:avLst>
              <a:gd fmla="val 50000" name="adj"/>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p:nvPr/>
        </p:nvSpPr>
        <p:spPr>
          <a:xfrm rot="-5400000">
            <a:off x="3045825" y="1303425"/>
            <a:ext cx="1035000" cy="4938900"/>
          </a:xfrm>
          <a:prstGeom prst="round2SameRect">
            <a:avLst>
              <a:gd fmla="val 50000" name="adj1"/>
              <a:gd fmla="val 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12"/>
          <p:cNvGrpSpPr/>
          <p:nvPr/>
        </p:nvGrpSpPr>
        <p:grpSpPr>
          <a:xfrm>
            <a:off x="1510200" y="1729675"/>
            <a:ext cx="6519600" cy="1937400"/>
            <a:chOff x="1490550" y="1611675"/>
            <a:chExt cx="6519600" cy="1937400"/>
          </a:xfrm>
        </p:grpSpPr>
        <p:sp>
          <p:nvSpPr>
            <p:cNvPr id="96" name="Google Shape;96;p12"/>
            <p:cNvSpPr/>
            <p:nvPr/>
          </p:nvSpPr>
          <p:spPr>
            <a:xfrm>
              <a:off x="1490550" y="1611675"/>
              <a:ext cx="6519600" cy="1937400"/>
            </a:xfrm>
            <a:prstGeom prst="roundRect">
              <a:avLst>
                <a:gd fmla="val 6911"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nvSpPr>
          <p:spPr>
            <a:xfrm>
              <a:off x="1698975" y="2215525"/>
              <a:ext cx="2515800" cy="829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Build Interactive Website</a:t>
              </a:r>
              <a:endParaRPr sz="2420">
                <a:solidFill>
                  <a:schemeClr val="lt1"/>
                </a:solidFill>
                <a:latin typeface="Plus Jakarta Sans ExtraBold"/>
                <a:ea typeface="Plus Jakarta Sans ExtraBold"/>
                <a:cs typeface="Plus Jakarta Sans ExtraBold"/>
                <a:sym typeface="Plus Jakarta Sans ExtraBold"/>
              </a:endParaRPr>
            </a:p>
          </p:txBody>
        </p:sp>
        <p:sp>
          <p:nvSpPr>
            <p:cNvPr id="98" name="Google Shape;98;p12"/>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3 (1h):</a:t>
              </a:r>
              <a:endParaRPr b="1" sz="920">
                <a:solidFill>
                  <a:schemeClr val="lt1"/>
                </a:solidFill>
                <a:latin typeface="Plus Jakarta Sans"/>
                <a:ea typeface="Plus Jakarta Sans"/>
                <a:cs typeface="Plus Jakarta Sans"/>
                <a:sym typeface="Plus Jakarta Sans"/>
              </a:endParaRPr>
            </a:p>
          </p:txBody>
        </p:sp>
        <p:pic>
          <p:nvPicPr>
            <p:cNvPr id="99" name="Google Shape;99;p12"/>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100" name="Google Shape;100;p12"/>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data types such as numbers &amp; strings</a:t>
              </a:r>
              <a:endParaRPr sz="1020">
                <a:solidFill>
                  <a:schemeClr val="lt1"/>
                </a:solidFill>
                <a:latin typeface="Plus Jakarta Sans Medium"/>
                <a:ea typeface="Plus Jakarta Sans Medium"/>
                <a:cs typeface="Plus Jakarta Sans Medium"/>
                <a:sym typeface="Plus Jakarta Sans Medium"/>
              </a:endParaRPr>
            </a:p>
          </p:txBody>
        </p:sp>
        <p:pic>
          <p:nvPicPr>
            <p:cNvPr id="101" name="Google Shape;101;p12"/>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102" name="Google Shape;102;p12"/>
            <p:cNvSpPr txBox="1"/>
            <p:nvPr/>
          </p:nvSpPr>
          <p:spPr>
            <a:xfrm>
              <a:off x="4682250" y="2557550"/>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show data </a:t>
              </a:r>
              <a:endParaRPr sz="1020">
                <a:solidFill>
                  <a:schemeClr val="lt1"/>
                </a:solidFill>
                <a:latin typeface="Plus Jakarta Sans Medium"/>
                <a:ea typeface="Plus Jakarta Sans Medium"/>
                <a:cs typeface="Plus Jakarta Sans Medium"/>
                <a:sym typeface="Plus Jakarta Sans Medium"/>
              </a:endParaRPr>
            </a:p>
          </p:txBody>
        </p:sp>
        <p:pic>
          <p:nvPicPr>
            <p:cNvPr id="103" name="Google Shape;103;p12"/>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104" name="Google Shape;104;p12"/>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BMI calculator</a:t>
              </a:r>
              <a:endParaRPr sz="1020">
                <a:solidFill>
                  <a:schemeClr val="lt1"/>
                </a:solidFill>
                <a:latin typeface="Plus Jakarta Sans Medium"/>
                <a:ea typeface="Plus Jakarta Sans Medium"/>
                <a:cs typeface="Plus Jakarta Sans Medium"/>
                <a:sym typeface="Plus Jakarta Sans Medium"/>
              </a:endParaRPr>
            </a:p>
          </p:txBody>
        </p:sp>
        <p:pic>
          <p:nvPicPr>
            <p:cNvPr id="105" name="Google Shape;105;p12"/>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106" name="Google Shape;106;p12"/>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to store data in variables</a:t>
              </a:r>
              <a:endParaRPr sz="1020">
                <a:solidFill>
                  <a:schemeClr val="lt1"/>
                </a:solidFill>
                <a:latin typeface="Plus Jakarta Sans Medium"/>
                <a:ea typeface="Plus Jakarta Sans Medium"/>
                <a:cs typeface="Plus Jakarta Sans Medium"/>
                <a:sym typeface="Plus Jakarta Sans Medium"/>
              </a:endParaRPr>
            </a:p>
          </p:txBody>
        </p:sp>
      </p:grpSp>
      <p:sp>
        <p:nvSpPr>
          <p:cNvPr id="107" name="Google Shape;107;p12"/>
          <p:cNvSpPr txBox="1"/>
          <p:nvPr/>
        </p:nvSpPr>
        <p:spPr>
          <a:xfrm>
            <a:off x="1844500" y="1368575"/>
            <a:ext cx="2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You also have done done done this!</a:t>
            </a:r>
            <a:endParaRPr>
              <a:solidFill>
                <a:srgbClr val="F8FAFF"/>
              </a:solidFill>
              <a:latin typeface="Caveat Medium"/>
              <a:ea typeface="Caveat Medium"/>
              <a:cs typeface="Caveat Medium"/>
              <a:sym typeface="Caveat Medium"/>
            </a:endParaRPr>
          </a:p>
        </p:txBody>
      </p:sp>
      <p:sp>
        <p:nvSpPr>
          <p:cNvPr id="108" name="Google Shape;108;p12"/>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3"/>
          <p:cNvGrpSpPr/>
          <p:nvPr/>
        </p:nvGrpSpPr>
        <p:grpSpPr>
          <a:xfrm>
            <a:off x="1510200" y="1729675"/>
            <a:ext cx="6519600" cy="1937400"/>
            <a:chOff x="1490550" y="1611675"/>
            <a:chExt cx="6519600" cy="1937400"/>
          </a:xfrm>
        </p:grpSpPr>
        <p:sp>
          <p:nvSpPr>
            <p:cNvPr id="114" name="Google Shape;114;p13"/>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txBox="1"/>
            <p:nvPr/>
          </p:nvSpPr>
          <p:spPr>
            <a:xfrm>
              <a:off x="1698975" y="2215525"/>
              <a:ext cx="2515800" cy="8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Better BMI</a:t>
              </a:r>
              <a:endParaRPr sz="2420">
                <a:solidFill>
                  <a:schemeClr val="lt1"/>
                </a:solidFill>
                <a:latin typeface="Plus Jakarta Sans ExtraBold"/>
                <a:ea typeface="Plus Jakarta Sans ExtraBold"/>
                <a:cs typeface="Plus Jakarta Sans ExtraBold"/>
                <a:sym typeface="Plus Jakarta Sans ExtraBold"/>
              </a:endParaRPr>
            </a:p>
          </p:txBody>
        </p:sp>
        <p:sp>
          <p:nvSpPr>
            <p:cNvPr id="116" name="Google Shape;116;p13"/>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4 (1h):</a:t>
              </a:r>
              <a:endParaRPr b="1" sz="920">
                <a:solidFill>
                  <a:schemeClr val="lt1"/>
                </a:solidFill>
                <a:latin typeface="Plus Jakarta Sans"/>
                <a:ea typeface="Plus Jakarta Sans"/>
                <a:cs typeface="Plus Jakarta Sans"/>
                <a:sym typeface="Plus Jakarta Sans"/>
              </a:endParaRPr>
            </a:p>
          </p:txBody>
        </p:sp>
        <p:pic>
          <p:nvPicPr>
            <p:cNvPr id="117" name="Google Shape;117;p13"/>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18" name="Google Shape;118;p13"/>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get user inputs</a:t>
              </a:r>
              <a:endParaRPr sz="1020">
                <a:solidFill>
                  <a:schemeClr val="lt1"/>
                </a:solidFill>
                <a:latin typeface="Plus Jakarta Sans Medium"/>
                <a:ea typeface="Plus Jakarta Sans Medium"/>
                <a:cs typeface="Plus Jakarta Sans Medium"/>
                <a:sym typeface="Plus Jakarta Sans Medium"/>
              </a:endParaRPr>
            </a:p>
          </p:txBody>
        </p:sp>
        <p:pic>
          <p:nvPicPr>
            <p:cNvPr id="119" name="Google Shape;119;p13"/>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20" name="Google Shape;120;p13"/>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better BMI calculator</a:t>
              </a:r>
              <a:endParaRPr sz="1020">
                <a:solidFill>
                  <a:schemeClr val="lt1"/>
                </a:solidFill>
                <a:latin typeface="Plus Jakarta Sans Medium"/>
                <a:ea typeface="Plus Jakarta Sans Medium"/>
                <a:cs typeface="Plus Jakarta Sans Medium"/>
                <a:sym typeface="Plus Jakarta Sans Medium"/>
              </a:endParaRPr>
            </a:p>
          </p:txBody>
        </p:sp>
        <p:pic>
          <p:nvPicPr>
            <p:cNvPr id="121" name="Google Shape;121;p13"/>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22" name="Google Shape;122;p13"/>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to make website interactive</a:t>
              </a:r>
              <a:endParaRPr sz="1020">
                <a:solidFill>
                  <a:schemeClr val="lt1"/>
                </a:solidFill>
                <a:latin typeface="Plus Jakarta Sans Medium"/>
                <a:ea typeface="Plus Jakarta Sans Medium"/>
                <a:cs typeface="Plus Jakarta Sans Medium"/>
                <a:sym typeface="Plus Jakarta Sans Medium"/>
              </a:endParaRPr>
            </a:p>
          </p:txBody>
        </p:sp>
      </p:grpSp>
      <p:sp>
        <p:nvSpPr>
          <p:cNvPr id="123" name="Google Shape;123;p13"/>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pic>
        <p:nvPicPr>
          <p:cNvPr id="124" name="Google Shape;124;p13"/>
          <p:cNvPicPr preferRelativeResize="0"/>
          <p:nvPr/>
        </p:nvPicPr>
        <p:blipFill>
          <a:blip r:embed="rId4">
            <a:alphaModFix/>
          </a:blip>
          <a:stretch>
            <a:fillRect/>
          </a:stretch>
        </p:blipFill>
        <p:spPr>
          <a:xfrm>
            <a:off x="1587900" y="1472850"/>
            <a:ext cx="295925" cy="295925"/>
          </a:xfrm>
          <a:prstGeom prst="rect">
            <a:avLst/>
          </a:prstGeom>
          <a:noFill/>
          <a:ln>
            <a:noFill/>
          </a:ln>
        </p:spPr>
      </p:pic>
      <p:sp>
        <p:nvSpPr>
          <p:cNvPr id="125" name="Google Shape;125;p13"/>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We are currently here</a:t>
            </a:r>
            <a:endParaRPr>
              <a:solidFill>
                <a:srgbClr val="F8FAFF"/>
              </a:solidFill>
              <a:latin typeface="Caveat Medium"/>
              <a:ea typeface="Caveat Medium"/>
              <a:cs typeface="Caveat Medium"/>
              <a:sym typeface="Cave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14"/>
          <p:cNvGrpSpPr/>
          <p:nvPr/>
        </p:nvGrpSpPr>
        <p:grpSpPr>
          <a:xfrm>
            <a:off x="1510200" y="1729675"/>
            <a:ext cx="6519600" cy="1937400"/>
            <a:chOff x="1490550" y="1611675"/>
            <a:chExt cx="6519600" cy="1937400"/>
          </a:xfrm>
        </p:grpSpPr>
        <p:sp>
          <p:nvSpPr>
            <p:cNvPr id="131" name="Google Shape;131;p14"/>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nvSpPr>
          <p:spPr>
            <a:xfrm>
              <a:off x="1698975" y="2215525"/>
              <a:ext cx="2515800" cy="82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Random Quote Generator</a:t>
              </a:r>
              <a:endParaRPr sz="2420">
                <a:solidFill>
                  <a:schemeClr val="lt1"/>
                </a:solidFill>
                <a:latin typeface="Plus Jakarta Sans ExtraBold"/>
                <a:ea typeface="Plus Jakarta Sans ExtraBold"/>
                <a:cs typeface="Plus Jakarta Sans ExtraBold"/>
                <a:sym typeface="Plus Jakarta Sans ExtraBold"/>
              </a:endParaRPr>
            </a:p>
          </p:txBody>
        </p:sp>
        <p:sp>
          <p:nvSpPr>
            <p:cNvPr id="133" name="Google Shape;133;p14"/>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5 (1h):</a:t>
              </a:r>
              <a:endParaRPr b="1" sz="920">
                <a:solidFill>
                  <a:schemeClr val="lt1"/>
                </a:solidFill>
                <a:latin typeface="Plus Jakarta Sans"/>
                <a:ea typeface="Plus Jakarta Sans"/>
                <a:cs typeface="Plus Jakarta Sans"/>
                <a:sym typeface="Plus Jakarta Sans"/>
              </a:endParaRPr>
            </a:p>
          </p:txBody>
        </p:sp>
        <p:pic>
          <p:nvPicPr>
            <p:cNvPr id="134" name="Google Shape;134;p14"/>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35" name="Google Shape;135;p14"/>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create a list of quotes</a:t>
              </a:r>
              <a:endParaRPr sz="1020">
                <a:solidFill>
                  <a:schemeClr val="lt1"/>
                </a:solidFill>
                <a:latin typeface="Plus Jakarta Sans Medium"/>
                <a:ea typeface="Plus Jakarta Sans Medium"/>
                <a:cs typeface="Plus Jakarta Sans Medium"/>
                <a:sym typeface="Plus Jakarta Sans Medium"/>
              </a:endParaRPr>
            </a:p>
          </p:txBody>
        </p:sp>
        <p:pic>
          <p:nvPicPr>
            <p:cNvPr id="136" name="Google Shape;136;p14"/>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37" name="Google Shape;137;p14"/>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random quote generator</a:t>
              </a:r>
              <a:endParaRPr sz="1020">
                <a:solidFill>
                  <a:schemeClr val="lt1"/>
                </a:solidFill>
                <a:latin typeface="Plus Jakarta Sans Medium"/>
                <a:ea typeface="Plus Jakarta Sans Medium"/>
                <a:cs typeface="Plus Jakarta Sans Medium"/>
                <a:sym typeface="Plus Jakarta Sans Medium"/>
              </a:endParaRPr>
            </a:p>
          </p:txBody>
        </p:sp>
        <p:pic>
          <p:nvPicPr>
            <p:cNvPr id="138" name="Google Shape;138;p14"/>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39" name="Google Shape;139;p14"/>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Show the quotes randomly</a:t>
              </a:r>
              <a:endParaRPr sz="1020">
                <a:solidFill>
                  <a:schemeClr val="lt1"/>
                </a:solidFill>
                <a:latin typeface="Plus Jakarta Sans Medium"/>
                <a:ea typeface="Plus Jakarta Sans Medium"/>
                <a:cs typeface="Plus Jakarta Sans Medium"/>
                <a:sym typeface="Plus Jakarta Sans Medium"/>
              </a:endParaRPr>
            </a:p>
          </p:txBody>
        </p:sp>
      </p:grpSp>
      <p:sp>
        <p:nvSpPr>
          <p:cNvPr id="140" name="Google Shape;140;p14"/>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15"/>
          <p:cNvGrpSpPr/>
          <p:nvPr/>
        </p:nvGrpSpPr>
        <p:grpSpPr>
          <a:xfrm>
            <a:off x="1510200" y="1729675"/>
            <a:ext cx="6519600" cy="1937400"/>
            <a:chOff x="1490550" y="1611675"/>
            <a:chExt cx="6519600" cy="1937400"/>
          </a:xfrm>
        </p:grpSpPr>
        <p:sp>
          <p:nvSpPr>
            <p:cNvPr id="146" name="Google Shape;146;p15"/>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txBox="1"/>
            <p:nvPr/>
          </p:nvSpPr>
          <p:spPr>
            <a:xfrm>
              <a:off x="1698975" y="2215525"/>
              <a:ext cx="2515800" cy="8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Quiz App</a:t>
              </a:r>
              <a:endParaRPr sz="2420">
                <a:solidFill>
                  <a:schemeClr val="lt1"/>
                </a:solidFill>
                <a:latin typeface="Plus Jakarta Sans ExtraBold"/>
                <a:ea typeface="Plus Jakarta Sans ExtraBold"/>
                <a:cs typeface="Plus Jakarta Sans ExtraBold"/>
                <a:sym typeface="Plus Jakarta Sans ExtraBold"/>
              </a:endParaRPr>
            </a:p>
          </p:txBody>
        </p:sp>
        <p:sp>
          <p:nvSpPr>
            <p:cNvPr id="148" name="Google Shape;148;p15"/>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6 (1h):</a:t>
              </a:r>
              <a:endParaRPr b="1" sz="920">
                <a:solidFill>
                  <a:schemeClr val="lt1"/>
                </a:solidFill>
                <a:latin typeface="Plus Jakarta Sans"/>
                <a:ea typeface="Plus Jakarta Sans"/>
                <a:cs typeface="Plus Jakarta Sans"/>
                <a:sym typeface="Plus Jakarta Sans"/>
              </a:endParaRPr>
            </a:p>
          </p:txBody>
        </p:sp>
        <p:pic>
          <p:nvPicPr>
            <p:cNvPr id="149" name="Google Shape;149;p15"/>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50" name="Google Shape;150;p15"/>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know if answer is correct</a:t>
              </a:r>
              <a:endParaRPr sz="1020">
                <a:solidFill>
                  <a:schemeClr val="lt1"/>
                </a:solidFill>
                <a:latin typeface="Plus Jakarta Sans Medium"/>
                <a:ea typeface="Plus Jakarta Sans Medium"/>
                <a:cs typeface="Plus Jakarta Sans Medium"/>
                <a:sym typeface="Plus Jakarta Sans Medium"/>
              </a:endParaRPr>
            </a:p>
          </p:txBody>
        </p:sp>
        <p:pic>
          <p:nvPicPr>
            <p:cNvPr id="151" name="Google Shape;151;p15"/>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52" name="Google Shape;152;p15"/>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quiz app</a:t>
              </a:r>
              <a:endParaRPr sz="1020">
                <a:solidFill>
                  <a:schemeClr val="lt1"/>
                </a:solidFill>
                <a:latin typeface="Plus Jakarta Sans Medium"/>
                <a:ea typeface="Plus Jakarta Sans Medium"/>
                <a:cs typeface="Plus Jakarta Sans Medium"/>
                <a:sym typeface="Plus Jakarta Sans Medium"/>
              </a:endParaRPr>
            </a:p>
          </p:txBody>
        </p:sp>
        <p:pic>
          <p:nvPicPr>
            <p:cNvPr id="153" name="Google Shape;153;p15"/>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54" name="Google Shape;154;p15"/>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Show if the user got it right or not</a:t>
              </a:r>
              <a:endParaRPr sz="1020">
                <a:solidFill>
                  <a:schemeClr val="lt1"/>
                </a:solidFill>
                <a:latin typeface="Plus Jakarta Sans Medium"/>
                <a:ea typeface="Plus Jakarta Sans Medium"/>
                <a:cs typeface="Plus Jakarta Sans Medium"/>
                <a:sym typeface="Plus Jakarta Sans Medium"/>
              </a:endParaRPr>
            </a:p>
          </p:txBody>
        </p:sp>
      </p:grpSp>
      <p:sp>
        <p:nvSpPr>
          <p:cNvPr id="155" name="Google Shape;155;p15"/>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What you are building</a:t>
            </a:r>
            <a:endParaRPr/>
          </a:p>
        </p:txBody>
      </p:sp>
      <p:sp>
        <p:nvSpPr>
          <p:cNvPr id="161" name="Google Shape;161;p16"/>
          <p:cNvSpPr txBox="1"/>
          <p:nvPr>
            <p:ph idx="2" type="title"/>
          </p:nvPr>
        </p:nvSpPr>
        <p:spPr>
          <a:xfrm>
            <a:off x="793325" y="1548200"/>
            <a:ext cx="3845700" cy="298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A version 2 bmi </a:t>
            </a:r>
            <a:r>
              <a:rPr lang="en-GB"/>
              <a:t>calculator</a:t>
            </a:r>
            <a:r>
              <a:rPr lang="en-GB"/>
              <a:t> that has text inputs for user to key in their weight and height, shows up their BMI result!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What you are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 Learn to add text inputs</a:t>
            </a:r>
            <a:endParaRPr/>
          </a:p>
          <a:p>
            <a:pPr indent="0" lvl="0" marL="0" rtl="0" algn="l">
              <a:spcBef>
                <a:spcPts val="0"/>
              </a:spcBef>
              <a:spcAft>
                <a:spcPts val="0"/>
              </a:spcAft>
              <a:buNone/>
            </a:pPr>
            <a:r>
              <a:rPr lang="en-GB"/>
              <a:t>- Understand how to use the DOM to control the website logic</a:t>
            </a:r>
            <a:endParaRPr/>
          </a:p>
          <a:p>
            <a:pPr indent="0" lvl="0" marL="0" rtl="0" algn="l">
              <a:spcBef>
                <a:spcPts val="0"/>
              </a:spcBef>
              <a:spcAft>
                <a:spcPts val="0"/>
              </a:spcAft>
              <a:buNone/>
            </a:pPr>
            <a:r>
              <a:rPr lang="en-GB"/>
              <a:t>- Create better BMI calculator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 project </a:t>
            </a:r>
            <a:r>
              <a:rPr lang="en-GB" u="sng">
                <a:solidFill>
                  <a:schemeClr val="hlink"/>
                </a:solidFill>
                <a:hlinkClick r:id="rId3"/>
              </a:rPr>
              <a:t>here</a:t>
            </a:r>
            <a:r>
              <a:rPr lang="en-GB"/>
              <a:t>.</a:t>
            </a:r>
            <a:endParaRPr/>
          </a:p>
        </p:txBody>
      </p:sp>
      <p:pic>
        <p:nvPicPr>
          <p:cNvPr id="162" name="Google Shape;162;p16" title="day5-demo.MP4">
            <a:hlinkClick r:id="rId4"/>
          </p:cNvPr>
          <p:cNvPicPr preferRelativeResize="0"/>
          <p:nvPr/>
        </p:nvPicPr>
        <p:blipFill>
          <a:blip r:embed="rId5">
            <a:alphaModFix/>
          </a:blip>
          <a:stretch>
            <a:fillRect/>
          </a:stretch>
        </p:blipFill>
        <p:spPr>
          <a:xfrm>
            <a:off x="5790000" y="221375"/>
            <a:ext cx="2235739"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gma Theme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